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Raleway"/>
      <p:regular r:id="rId86"/>
      <p:bold r:id="rId87"/>
      <p:italic r:id="rId88"/>
      <p:boldItalic r:id="rId89"/>
    </p:embeddedFont>
    <p:embeddedFont>
      <p:font typeface="Oswald Medium"/>
      <p:regular r:id="rId90"/>
      <p:bold r:id="rId91"/>
    </p:embeddedFont>
    <p:embeddedFont>
      <p:font typeface="Montserrat"/>
      <p:regular r:id="rId92"/>
      <p:bold r:id="rId93"/>
      <p:italic r:id="rId94"/>
      <p:boldItalic r:id="rId95"/>
    </p:embeddedFont>
    <p:embeddedFont>
      <p:font typeface="Lato"/>
      <p:regular r:id="rId96"/>
      <p:bold r:id="rId97"/>
      <p:italic r:id="rId98"/>
      <p:boldItalic r:id="rId99"/>
    </p:embeddedFont>
    <p:embeddedFont>
      <p:font typeface="Open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53">
          <p15:clr>
            <a:srgbClr val="9AA0A6"/>
          </p15:clr>
        </p15:guide>
        <p15:guide id="2" orient="horz" pos="271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3" orient="horz"/>
        <p:guide pos="271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boldItalic.fntdata"/><Relationship Id="rId102" Type="http://schemas.openxmlformats.org/officeDocument/2006/relationships/font" Target="fonts/OpenSans-italic.fntdata"/><Relationship Id="rId101" Type="http://schemas.openxmlformats.org/officeDocument/2006/relationships/font" Target="fonts/OpenSans-bold.fntdata"/><Relationship Id="rId100" Type="http://schemas.openxmlformats.org/officeDocument/2006/relationships/font" Target="fonts/OpenSans-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boldItalic.fntdata"/><Relationship Id="rId94" Type="http://schemas.openxmlformats.org/officeDocument/2006/relationships/font" Target="fonts/Montserrat-italic.fntdata"/><Relationship Id="rId97" Type="http://schemas.openxmlformats.org/officeDocument/2006/relationships/font" Target="fonts/Lato-bold.fntdata"/><Relationship Id="rId96" Type="http://schemas.openxmlformats.org/officeDocument/2006/relationships/font" Target="fonts/Lato-regular.fntdata"/><Relationship Id="rId11" Type="http://schemas.openxmlformats.org/officeDocument/2006/relationships/slide" Target="slides/slide6.xml"/><Relationship Id="rId99" Type="http://schemas.openxmlformats.org/officeDocument/2006/relationships/font" Target="fonts/Lato-boldItalic.fntdata"/><Relationship Id="rId10" Type="http://schemas.openxmlformats.org/officeDocument/2006/relationships/slide" Target="slides/slide5.xml"/><Relationship Id="rId98"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swaldMedium-bold.fntdata"/><Relationship Id="rId90" Type="http://schemas.openxmlformats.org/officeDocument/2006/relationships/font" Target="fonts/OswaldMedium-regular.fntdata"/><Relationship Id="rId93" Type="http://schemas.openxmlformats.org/officeDocument/2006/relationships/font" Target="fonts/Montserrat-bold.fntdata"/><Relationship Id="rId92" Type="http://schemas.openxmlformats.org/officeDocument/2006/relationships/font" Target="fonts/Montserrat-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Raleway-regular.fntdata"/><Relationship Id="rId85" Type="http://schemas.openxmlformats.org/officeDocument/2006/relationships/slide" Target="slides/slide80.xml"/><Relationship Id="rId88" Type="http://schemas.openxmlformats.org/officeDocument/2006/relationships/font" Target="fonts/Raleway-italic.fntdata"/><Relationship Id="rId87" Type="http://schemas.openxmlformats.org/officeDocument/2006/relationships/font" Target="fonts/Raleway-bold.fntdata"/><Relationship Id="rId89" Type="http://schemas.openxmlformats.org/officeDocument/2006/relationships/font" Target="fonts/Raleway-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3a4cd2c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3a4cd2c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3a4cd2cb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3a4cd2cb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c1b75c0d8_3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c1b75c0d8_3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3a84fa46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3a84fa46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3a84fa463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3a84fa463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3a84fa463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a3a84fa46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3a84fa463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a3a84fa463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a3a84fa463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a3a84fa463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3a84fa463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a3a84fa463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3a84fa463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3a84fa463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b1d022f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b1d022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3a84fa463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3a84fa463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3a84fa463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a3a84fa463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a3a84fa463_1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a3a84fa463_1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3a84fa463_1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3a84fa463_1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3a84fa463_1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3a84fa463_1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3a84fa463_1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3a84fa463_1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336dd833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336dd833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336dd833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336dd833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a3a84fa463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a3a84fa463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3a84fa463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3a84fa463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1b75c0d8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1b75c0d8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a3a84fa463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a3a84fa463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a3a84fa463_1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a3a84fa463_1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a3e21cfda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a3e21cfd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a3e21cfda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3e21cfda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3a84fa463_1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3a84fa463_1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3a84fa463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a3a84fa463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a3a84fa463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a3a84fa463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a3a84fa463_1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a3a84fa463_1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336dd83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6336dd83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336dd833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336dd833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c1b75c0d8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c1b75c0d8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WENDY OBISPO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a3a84fa463_1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a3a84fa463_1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336dd833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336dd833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336dd833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336dd833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3a84fa463_1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a3a84fa463_1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a3e21cfd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a3e21cfd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Alex</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a3e21cfda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a3e21cfda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3a84fa463_1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3a84fa463_1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3e21cfda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3e21cfda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a3e21cfda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a3e21cfda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3a84fa463_1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a3a84fa463_1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3a4cd2c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3a4cd2c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336dd833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336dd833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336dd833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6336dd833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a3a84fa463_1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a3a84fa463_1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3e21cfda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3e21cfda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a3e21cfda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a3e21cfda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a3a84fa463_1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3a84fa463_1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a3e21cfda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a3e21cfda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3e21cfda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a3e21cfda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Allyson Garay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a3a4cd2cb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a3a4cd2cb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a3a4cd2cb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a3a4cd2cb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Allyson Garay</a:t>
            </a:r>
            <a:endParaRPr>
              <a:solidFill>
                <a:srgbClr val="666666"/>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3a4cd2cb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3a4cd2cb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a3e21cfda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a3e21cfda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Allyson Garay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a3e21cfda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a3e21cfda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Allyson Garay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a3e21cfd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a3e21cf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Zacharias Beck</a:t>
            </a:r>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Integration</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ease of integrating a drone into an already existing proces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Versatility</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used for many reasons such as inventory management, inspections,  etc</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Uniqueness</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distinguish itself from traditional tools used within warehousing such as warehouse pickers which are extremely unsafe.</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Scalability</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a scalable drone solution can help with adapting to the increasing demands of warehouse operations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variety of products</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adaptability and applicability in different warehouse environments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Cost</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providing a good return on investment to clients is key to be a top competitor</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integration of software</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Being able to easily use the software</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ease of use</a:t>
            </a:r>
            <a:endParaRPr sz="13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speed of data retrieval</a:t>
            </a:r>
            <a:endParaRPr sz="13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accuracy</a:t>
            </a:r>
            <a:endParaRPr sz="1300">
              <a:solidFill>
                <a:srgbClr val="666666"/>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3a84fa463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a3a84fa463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a3a84fa463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a3a84fa463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a3a84fa463_4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a3a84fa463_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a3a84fa463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a3a84fa463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WENDY OBISPO</a:t>
            </a:r>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Integration</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ease of integrating a drone into an already existing proces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Versatility</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used for many reasons such as inventory management, inspections,  etc</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Uniqueness</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distinguish itself from traditional tools used within warehousing such as warehouse pickers which are extremely unsafe.</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Scalability</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a scalable drone solution can help with adapting to the increasing demands of warehouse operations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variety of products</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 adaptability and applicability in different warehouse environments</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Cost</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providing a good return on investment to clients is key to be a top competitor</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integration of software</a:t>
            </a:r>
            <a:endParaRPr sz="1300">
              <a:solidFill>
                <a:srgbClr val="666666"/>
              </a:solidFill>
              <a:latin typeface="Raleway"/>
              <a:ea typeface="Raleway"/>
              <a:cs typeface="Raleway"/>
              <a:sym typeface="Raleway"/>
            </a:endParaRPr>
          </a:p>
          <a:p>
            <a:pPr indent="-317500" lvl="1" marL="914400" rtl="0" algn="l">
              <a:lnSpc>
                <a:spcPct val="115000"/>
              </a:lnSpc>
              <a:spcBef>
                <a:spcPts val="0"/>
              </a:spcBef>
              <a:spcAft>
                <a:spcPts val="0"/>
              </a:spcAft>
              <a:buClr>
                <a:srgbClr val="666666"/>
              </a:buClr>
              <a:buSzPts val="1400"/>
              <a:buFont typeface="Raleway"/>
              <a:buChar char="○"/>
            </a:pPr>
            <a:r>
              <a:rPr lang="en" sz="1400">
                <a:solidFill>
                  <a:srgbClr val="666666"/>
                </a:solidFill>
                <a:latin typeface="Raleway"/>
                <a:ea typeface="Raleway"/>
                <a:cs typeface="Raleway"/>
                <a:sym typeface="Raleway"/>
              </a:rPr>
              <a:t>Being able to easily use the software</a:t>
            </a:r>
            <a:endParaRPr sz="14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ease of use</a:t>
            </a:r>
            <a:endParaRPr sz="13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speed of data retrieval</a:t>
            </a:r>
            <a:endParaRPr sz="1300">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Char char="●"/>
            </a:pPr>
            <a:r>
              <a:rPr lang="en" sz="1300">
                <a:solidFill>
                  <a:srgbClr val="666666"/>
                </a:solidFill>
                <a:latin typeface="Raleway"/>
                <a:ea typeface="Raleway"/>
                <a:cs typeface="Raleway"/>
                <a:sym typeface="Raleway"/>
              </a:rPr>
              <a:t>accuracy</a:t>
            </a:r>
            <a:endParaRPr sz="1300">
              <a:solidFill>
                <a:srgbClr val="666666"/>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a3a4cd2cb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a3a4cd2cb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3a4cd2cb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3a4cd2cb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3a4cd2cb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a3a4cd2cb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3a4cd2cb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3a4cd2cb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a3a4cd2cb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a3a4cd2cb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a3a4cd2cb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a3a4cd2cb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a3a4cd2cb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a3a4cd2cb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a3a84fa463_1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a3a84fa463_1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a3a84fa463_4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a3a84fa463_4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3a84fa463_1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a3a84fa463_1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a3a84fa463_1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a3a84fa463_1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WENDY OBISPO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a3a84fa463_4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a3a84fa463_4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Zacharias Beck</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6337857d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6337857d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3a84fa463_1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3a84fa463_1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3a4cd2cb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a3a4cd2cb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3a84fa463_4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3a84fa463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Zacharias Beck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3a4cd2cb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3a4cd2cb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WENDY OBISPO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69999" y="1330925"/>
            <a:ext cx="68040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sz="6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1704400" y="3420475"/>
            <a:ext cx="5735100" cy="39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rot="5400000">
            <a:off x="200925" y="2751700"/>
            <a:ext cx="1063850" cy="3239750"/>
            <a:chOff x="146675" y="378750"/>
            <a:chExt cx="1063850" cy="3239750"/>
          </a:xfrm>
        </p:grpSpPr>
        <p:sp>
          <p:nvSpPr>
            <p:cNvPr id="12" name="Google Shape;12;p2"/>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flipH="1" rot="5400000">
            <a:off x="8107100" y="-830750"/>
            <a:ext cx="1063850" cy="3239750"/>
            <a:chOff x="146675" y="378750"/>
            <a:chExt cx="1063850" cy="3239750"/>
          </a:xfrm>
        </p:grpSpPr>
        <p:sp>
          <p:nvSpPr>
            <p:cNvPr id="16" name="Google Shape;16;p2"/>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11"/>
          <p:cNvSpPr/>
          <p:nvPr/>
        </p:nvSpPr>
        <p:spPr>
          <a:xfrm flipH="1">
            <a:off x="1135050" y="1419838"/>
            <a:ext cx="6873900" cy="2397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txBox="1"/>
          <p:nvPr>
            <p:ph hasCustomPrompt="1" type="title"/>
          </p:nvPr>
        </p:nvSpPr>
        <p:spPr>
          <a:xfrm>
            <a:off x="710100" y="1799688"/>
            <a:ext cx="7723800" cy="13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11"/>
          <p:cNvSpPr txBox="1"/>
          <p:nvPr>
            <p:ph idx="1" type="body"/>
          </p:nvPr>
        </p:nvSpPr>
        <p:spPr>
          <a:xfrm>
            <a:off x="2421275" y="3131988"/>
            <a:ext cx="4301400" cy="40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solidFill>
                  <a:schemeClr val="lt1"/>
                </a:solidFill>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87" name="Google Shape;87;p11"/>
          <p:cNvGrpSpPr/>
          <p:nvPr/>
        </p:nvGrpSpPr>
        <p:grpSpPr>
          <a:xfrm rot="-5400000">
            <a:off x="200925" y="-830750"/>
            <a:ext cx="1063850" cy="3239750"/>
            <a:chOff x="146675" y="378750"/>
            <a:chExt cx="1063850" cy="3239750"/>
          </a:xfrm>
        </p:grpSpPr>
        <p:sp>
          <p:nvSpPr>
            <p:cNvPr id="88" name="Google Shape;88;p11"/>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1"/>
          <p:cNvGrpSpPr/>
          <p:nvPr/>
        </p:nvGrpSpPr>
        <p:grpSpPr>
          <a:xfrm flipH="1" rot="-5400000">
            <a:off x="8107100" y="2847600"/>
            <a:ext cx="1063850" cy="3239750"/>
            <a:chOff x="146675" y="378750"/>
            <a:chExt cx="1063850" cy="3239750"/>
          </a:xfrm>
        </p:grpSpPr>
        <p:sp>
          <p:nvSpPr>
            <p:cNvPr id="92" name="Google Shape;92;p11"/>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6" name="Shape 96"/>
        <p:cNvGrpSpPr/>
        <p:nvPr/>
      </p:nvGrpSpPr>
      <p:grpSpPr>
        <a:xfrm>
          <a:off x="0" y="0"/>
          <a:ext cx="0" cy="0"/>
          <a:chOff x="0" y="0"/>
          <a:chExt cx="0" cy="0"/>
        </a:xfrm>
      </p:grpSpPr>
      <p:sp>
        <p:nvSpPr>
          <p:cNvPr id="97" name="Google Shape;97;p13"/>
          <p:cNvSpPr/>
          <p:nvPr/>
        </p:nvSpPr>
        <p:spPr>
          <a:xfrm rot="5400000">
            <a:off x="1618500" y="-1514725"/>
            <a:ext cx="473400" cy="4492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ph type="title"/>
          </p:nvPr>
        </p:nvSpPr>
        <p:spPr>
          <a:xfrm>
            <a:off x="540000" y="445025"/>
            <a:ext cx="353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p:txBody>
      </p:sp>
      <p:sp>
        <p:nvSpPr>
          <p:cNvPr id="99" name="Google Shape;99;p13"/>
          <p:cNvSpPr txBox="1"/>
          <p:nvPr>
            <p:ph idx="1" type="subTitle"/>
          </p:nvPr>
        </p:nvSpPr>
        <p:spPr>
          <a:xfrm>
            <a:off x="3178650" y="1923050"/>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0" name="Google Shape;100;p13"/>
          <p:cNvSpPr txBox="1"/>
          <p:nvPr>
            <p:ph idx="2" type="subTitle"/>
          </p:nvPr>
        </p:nvSpPr>
        <p:spPr>
          <a:xfrm>
            <a:off x="3394025" y="228005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 name="Google Shape;101;p13"/>
          <p:cNvSpPr txBox="1"/>
          <p:nvPr>
            <p:ph idx="3" type="subTitle"/>
          </p:nvPr>
        </p:nvSpPr>
        <p:spPr>
          <a:xfrm>
            <a:off x="313700" y="1923050"/>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2" name="Google Shape;102;p13"/>
          <p:cNvSpPr txBox="1"/>
          <p:nvPr>
            <p:ph idx="4" type="subTitle"/>
          </p:nvPr>
        </p:nvSpPr>
        <p:spPr>
          <a:xfrm>
            <a:off x="529150" y="228005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3" name="Google Shape;103;p13"/>
          <p:cNvSpPr txBox="1"/>
          <p:nvPr>
            <p:ph idx="5" type="subTitle"/>
          </p:nvPr>
        </p:nvSpPr>
        <p:spPr>
          <a:xfrm>
            <a:off x="3178575" y="3627875"/>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4" name="Google Shape;104;p13"/>
          <p:cNvSpPr txBox="1"/>
          <p:nvPr>
            <p:ph idx="6" type="subTitle"/>
          </p:nvPr>
        </p:nvSpPr>
        <p:spPr>
          <a:xfrm>
            <a:off x="3394025" y="3984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5" name="Google Shape;105;p13"/>
          <p:cNvSpPr txBox="1"/>
          <p:nvPr>
            <p:ph idx="7" type="subTitle"/>
          </p:nvPr>
        </p:nvSpPr>
        <p:spPr>
          <a:xfrm>
            <a:off x="313700" y="3627875"/>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6" name="Google Shape;106;p13"/>
          <p:cNvSpPr txBox="1"/>
          <p:nvPr>
            <p:ph idx="8" type="subTitle"/>
          </p:nvPr>
        </p:nvSpPr>
        <p:spPr>
          <a:xfrm>
            <a:off x="529100" y="398490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13"/>
          <p:cNvSpPr txBox="1"/>
          <p:nvPr>
            <p:ph idx="9" type="subTitle"/>
          </p:nvPr>
        </p:nvSpPr>
        <p:spPr>
          <a:xfrm>
            <a:off x="6043550" y="1923050"/>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08" name="Google Shape;108;p13"/>
          <p:cNvSpPr txBox="1"/>
          <p:nvPr>
            <p:ph idx="13" type="subTitle"/>
          </p:nvPr>
        </p:nvSpPr>
        <p:spPr>
          <a:xfrm>
            <a:off x="6258875" y="2280050"/>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9" name="Google Shape;109;p13"/>
          <p:cNvSpPr txBox="1"/>
          <p:nvPr>
            <p:ph idx="14" type="subTitle"/>
          </p:nvPr>
        </p:nvSpPr>
        <p:spPr>
          <a:xfrm>
            <a:off x="6043550" y="3627875"/>
            <a:ext cx="2786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10" name="Google Shape;110;p13"/>
          <p:cNvSpPr txBox="1"/>
          <p:nvPr>
            <p:ph idx="15" type="subTitle"/>
          </p:nvPr>
        </p:nvSpPr>
        <p:spPr>
          <a:xfrm>
            <a:off x="6258875" y="3984875"/>
            <a:ext cx="23559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1" name="Google Shape;111;p13"/>
          <p:cNvSpPr txBox="1"/>
          <p:nvPr>
            <p:ph hasCustomPrompt="1" idx="16" type="title"/>
          </p:nvPr>
        </p:nvSpPr>
        <p:spPr>
          <a:xfrm>
            <a:off x="1207300" y="12715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112" name="Google Shape;112;p13"/>
          <p:cNvSpPr txBox="1"/>
          <p:nvPr>
            <p:ph hasCustomPrompt="1" idx="17" type="title"/>
          </p:nvPr>
        </p:nvSpPr>
        <p:spPr>
          <a:xfrm>
            <a:off x="1207300" y="29764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113" name="Google Shape;113;p13"/>
          <p:cNvSpPr txBox="1"/>
          <p:nvPr>
            <p:ph hasCustomPrompt="1" idx="18" type="title"/>
          </p:nvPr>
        </p:nvSpPr>
        <p:spPr>
          <a:xfrm>
            <a:off x="4072138" y="12715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114" name="Google Shape;114;p13"/>
          <p:cNvSpPr txBox="1"/>
          <p:nvPr>
            <p:ph hasCustomPrompt="1" idx="19" type="title"/>
          </p:nvPr>
        </p:nvSpPr>
        <p:spPr>
          <a:xfrm>
            <a:off x="4072200" y="29764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115" name="Google Shape;115;p13"/>
          <p:cNvSpPr txBox="1"/>
          <p:nvPr>
            <p:ph hasCustomPrompt="1" idx="20" type="title"/>
          </p:nvPr>
        </p:nvSpPr>
        <p:spPr>
          <a:xfrm>
            <a:off x="6937025" y="12715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sp>
        <p:nvSpPr>
          <p:cNvPr id="116" name="Google Shape;116;p13"/>
          <p:cNvSpPr txBox="1"/>
          <p:nvPr>
            <p:ph hasCustomPrompt="1" idx="21" type="title"/>
          </p:nvPr>
        </p:nvSpPr>
        <p:spPr>
          <a:xfrm>
            <a:off x="6937025" y="2976450"/>
            <a:ext cx="999600" cy="74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4500">
                <a:solidFill>
                  <a:schemeClr val="accent1"/>
                </a:solidFill>
              </a:defRPr>
            </a:lvl1pPr>
            <a:lvl2pPr lvl="1"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3600"/>
              <a:buFont typeface="Montserrat"/>
              <a:buNone/>
              <a:defRPr b="1" sz="3600">
                <a:solidFill>
                  <a:schemeClr val="accent1"/>
                </a:solidFill>
                <a:latin typeface="Montserrat"/>
                <a:ea typeface="Montserrat"/>
                <a:cs typeface="Montserrat"/>
                <a:sym typeface="Montserrat"/>
              </a:defRPr>
            </a:lvl9pPr>
          </a:lstStyle>
          <a:p>
            <a:r>
              <a:t>xx%</a:t>
            </a:r>
          </a:p>
        </p:txBody>
      </p:sp>
      <p:grpSp>
        <p:nvGrpSpPr>
          <p:cNvPr id="117" name="Google Shape;117;p13"/>
          <p:cNvGrpSpPr/>
          <p:nvPr/>
        </p:nvGrpSpPr>
        <p:grpSpPr>
          <a:xfrm flipH="1">
            <a:off x="8159719" y="-1297776"/>
            <a:ext cx="670525" cy="2644575"/>
            <a:chOff x="540000" y="973925"/>
            <a:chExt cx="670525" cy="2644575"/>
          </a:xfrm>
        </p:grpSpPr>
        <p:sp>
          <p:nvSpPr>
            <p:cNvPr id="118" name="Google Shape;118;p13"/>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20" name="Shape 120"/>
        <p:cNvGrpSpPr/>
        <p:nvPr/>
      </p:nvGrpSpPr>
      <p:grpSpPr>
        <a:xfrm>
          <a:off x="0" y="0"/>
          <a:ext cx="0" cy="0"/>
          <a:chOff x="0" y="0"/>
          <a:chExt cx="0" cy="0"/>
        </a:xfrm>
      </p:grpSpPr>
      <p:sp>
        <p:nvSpPr>
          <p:cNvPr id="121" name="Google Shape;121;p14"/>
          <p:cNvSpPr/>
          <p:nvPr/>
        </p:nvSpPr>
        <p:spPr>
          <a:xfrm flipH="1" rot="-5400000">
            <a:off x="1495800" y="-1392025"/>
            <a:ext cx="473400" cy="4246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ph type="title"/>
          </p:nvPr>
        </p:nvSpPr>
        <p:spPr>
          <a:xfrm>
            <a:off x="540000" y="439650"/>
            <a:ext cx="32781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800"/>
              <a:buNone/>
              <a:defRPr>
                <a:solidFill>
                  <a:schemeClr val="lt2"/>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
        <p:nvSpPr>
          <p:cNvPr id="123" name="Google Shape;123;p14"/>
          <p:cNvSpPr txBox="1"/>
          <p:nvPr>
            <p:ph idx="1" type="subTitle"/>
          </p:nvPr>
        </p:nvSpPr>
        <p:spPr>
          <a:xfrm>
            <a:off x="540000" y="1747275"/>
            <a:ext cx="4246800" cy="24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spcBef>
                <a:spcPts val="10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24" name="Shape 124"/>
        <p:cNvGrpSpPr/>
        <p:nvPr/>
      </p:nvGrpSpPr>
      <p:grpSpPr>
        <a:xfrm>
          <a:off x="0" y="0"/>
          <a:ext cx="0" cy="0"/>
          <a:chOff x="0" y="0"/>
          <a:chExt cx="0" cy="0"/>
        </a:xfrm>
      </p:grpSpPr>
      <p:sp>
        <p:nvSpPr>
          <p:cNvPr id="125" name="Google Shape;125;p15"/>
          <p:cNvSpPr txBox="1"/>
          <p:nvPr>
            <p:ph type="title"/>
          </p:nvPr>
        </p:nvSpPr>
        <p:spPr>
          <a:xfrm>
            <a:off x="540000" y="4423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grpSp>
        <p:nvGrpSpPr>
          <p:cNvPr id="126" name="Google Shape;126;p15"/>
          <p:cNvGrpSpPr/>
          <p:nvPr/>
        </p:nvGrpSpPr>
        <p:grpSpPr>
          <a:xfrm rot="5400000">
            <a:off x="7713975" y="3044200"/>
            <a:ext cx="670525" cy="3239750"/>
            <a:chOff x="146675" y="378750"/>
            <a:chExt cx="670525" cy="3239750"/>
          </a:xfrm>
        </p:grpSpPr>
        <p:sp>
          <p:nvSpPr>
            <p:cNvPr id="127" name="Google Shape;127;p1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29" name="Shape 129"/>
        <p:cNvGrpSpPr/>
        <p:nvPr/>
      </p:nvGrpSpPr>
      <p:grpSpPr>
        <a:xfrm>
          <a:off x="0" y="0"/>
          <a:ext cx="0" cy="0"/>
          <a:chOff x="0" y="0"/>
          <a:chExt cx="0" cy="0"/>
        </a:xfrm>
      </p:grpSpPr>
      <p:sp>
        <p:nvSpPr>
          <p:cNvPr id="130" name="Google Shape;130;p16"/>
          <p:cNvSpPr txBox="1"/>
          <p:nvPr>
            <p:ph type="title"/>
          </p:nvPr>
        </p:nvSpPr>
        <p:spPr>
          <a:xfrm>
            <a:off x="540000" y="442300"/>
            <a:ext cx="3913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
        <p:nvSpPr>
          <p:cNvPr id="131" name="Google Shape;131;p16"/>
          <p:cNvSpPr txBox="1"/>
          <p:nvPr>
            <p:ph idx="1" type="subTitle"/>
          </p:nvPr>
        </p:nvSpPr>
        <p:spPr>
          <a:xfrm>
            <a:off x="3648875" y="2862150"/>
            <a:ext cx="18462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2" name="Google Shape;132;p16"/>
          <p:cNvSpPr txBox="1"/>
          <p:nvPr>
            <p:ph idx="2" type="subTitle"/>
          </p:nvPr>
        </p:nvSpPr>
        <p:spPr>
          <a:xfrm>
            <a:off x="3458075" y="3219150"/>
            <a:ext cx="222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3" name="Google Shape;133;p16"/>
          <p:cNvSpPr txBox="1"/>
          <p:nvPr>
            <p:ph idx="3" type="subTitle"/>
          </p:nvPr>
        </p:nvSpPr>
        <p:spPr>
          <a:xfrm>
            <a:off x="936425" y="2862150"/>
            <a:ext cx="18462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4" name="Google Shape;134;p16"/>
          <p:cNvSpPr txBox="1"/>
          <p:nvPr>
            <p:ph idx="4" type="subTitle"/>
          </p:nvPr>
        </p:nvSpPr>
        <p:spPr>
          <a:xfrm>
            <a:off x="745625" y="3219150"/>
            <a:ext cx="222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5" name="Google Shape;135;p16"/>
          <p:cNvSpPr txBox="1"/>
          <p:nvPr>
            <p:ph idx="5" type="subTitle"/>
          </p:nvPr>
        </p:nvSpPr>
        <p:spPr>
          <a:xfrm>
            <a:off x="6361325" y="2862150"/>
            <a:ext cx="18462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36" name="Google Shape;136;p16"/>
          <p:cNvSpPr txBox="1"/>
          <p:nvPr>
            <p:ph idx="6" type="subTitle"/>
          </p:nvPr>
        </p:nvSpPr>
        <p:spPr>
          <a:xfrm>
            <a:off x="6170525" y="3219150"/>
            <a:ext cx="222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37" name="Google Shape;137;p16"/>
          <p:cNvGrpSpPr/>
          <p:nvPr/>
        </p:nvGrpSpPr>
        <p:grpSpPr>
          <a:xfrm flipH="1" rot="5400000">
            <a:off x="1018275" y="3054425"/>
            <a:ext cx="670525" cy="3239750"/>
            <a:chOff x="146675" y="378750"/>
            <a:chExt cx="670525" cy="3239750"/>
          </a:xfrm>
        </p:grpSpPr>
        <p:sp>
          <p:nvSpPr>
            <p:cNvPr id="138" name="Google Shape;138;p1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flipH="1" rot="10800000">
            <a:off x="8207513" y="-1079875"/>
            <a:ext cx="670525" cy="3239750"/>
            <a:chOff x="146675" y="378750"/>
            <a:chExt cx="670525" cy="3239750"/>
          </a:xfrm>
        </p:grpSpPr>
        <p:sp>
          <p:nvSpPr>
            <p:cNvPr id="141" name="Google Shape;141;p1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43" name="Shape 143"/>
        <p:cNvGrpSpPr/>
        <p:nvPr/>
      </p:nvGrpSpPr>
      <p:grpSpPr>
        <a:xfrm>
          <a:off x="0" y="0"/>
          <a:ext cx="0" cy="0"/>
          <a:chOff x="0" y="0"/>
          <a:chExt cx="0" cy="0"/>
        </a:xfrm>
      </p:grpSpPr>
      <p:sp>
        <p:nvSpPr>
          <p:cNvPr id="144" name="Google Shape;144;p17"/>
          <p:cNvSpPr txBox="1"/>
          <p:nvPr>
            <p:ph type="title"/>
          </p:nvPr>
        </p:nvSpPr>
        <p:spPr>
          <a:xfrm>
            <a:off x="2434225" y="2834100"/>
            <a:ext cx="42756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100"/>
              <a:buNone/>
              <a:defRPr/>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5" name="Google Shape;145;p17"/>
          <p:cNvSpPr txBox="1"/>
          <p:nvPr>
            <p:ph idx="1" type="subTitle"/>
          </p:nvPr>
        </p:nvSpPr>
        <p:spPr>
          <a:xfrm>
            <a:off x="1726650" y="1811700"/>
            <a:ext cx="5690700" cy="72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200"/>
              <a:buNone/>
              <a:defRPr sz="17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46" name="Google Shape;146;p17"/>
          <p:cNvGrpSpPr/>
          <p:nvPr/>
        </p:nvGrpSpPr>
        <p:grpSpPr>
          <a:xfrm flipH="1" rot="10800000">
            <a:off x="246575" y="2394825"/>
            <a:ext cx="1063850" cy="3239750"/>
            <a:chOff x="146675" y="378750"/>
            <a:chExt cx="1063850" cy="3239750"/>
          </a:xfrm>
        </p:grpSpPr>
        <p:sp>
          <p:nvSpPr>
            <p:cNvPr id="147" name="Google Shape;147;p17"/>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7833575" y="-529900"/>
            <a:ext cx="1063850" cy="3239750"/>
            <a:chOff x="146675" y="378750"/>
            <a:chExt cx="1063850" cy="3239750"/>
          </a:xfrm>
        </p:grpSpPr>
        <p:sp>
          <p:nvSpPr>
            <p:cNvPr id="151" name="Google Shape;151;p17"/>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4" name="Shape 154"/>
        <p:cNvGrpSpPr/>
        <p:nvPr/>
      </p:nvGrpSpPr>
      <p:grpSpPr>
        <a:xfrm>
          <a:off x="0" y="0"/>
          <a:ext cx="0" cy="0"/>
          <a:chOff x="0" y="0"/>
          <a:chExt cx="0" cy="0"/>
        </a:xfrm>
      </p:grpSpPr>
      <p:sp>
        <p:nvSpPr>
          <p:cNvPr id="155" name="Google Shape;155;p18"/>
          <p:cNvSpPr/>
          <p:nvPr/>
        </p:nvSpPr>
        <p:spPr>
          <a:xfrm flipH="1" rot="-5400000">
            <a:off x="1843650" y="-1739875"/>
            <a:ext cx="473400" cy="49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txBox="1"/>
          <p:nvPr>
            <p:ph type="title"/>
          </p:nvPr>
        </p:nvSpPr>
        <p:spPr>
          <a:xfrm>
            <a:off x="540000" y="445025"/>
            <a:ext cx="4086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p:txBody>
      </p:sp>
      <p:sp>
        <p:nvSpPr>
          <p:cNvPr id="157" name="Google Shape;157;p18"/>
          <p:cNvSpPr txBox="1"/>
          <p:nvPr>
            <p:ph idx="1" type="subTitle"/>
          </p:nvPr>
        </p:nvSpPr>
        <p:spPr>
          <a:xfrm>
            <a:off x="4688175" y="1863150"/>
            <a:ext cx="248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58" name="Google Shape;158;p18"/>
          <p:cNvSpPr txBox="1"/>
          <p:nvPr>
            <p:ph idx="2" type="subTitle"/>
          </p:nvPr>
        </p:nvSpPr>
        <p:spPr>
          <a:xfrm>
            <a:off x="5005125" y="2220150"/>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9" name="Google Shape;159;p18"/>
          <p:cNvSpPr txBox="1"/>
          <p:nvPr>
            <p:ph idx="3" type="subTitle"/>
          </p:nvPr>
        </p:nvSpPr>
        <p:spPr>
          <a:xfrm>
            <a:off x="1975700" y="1863150"/>
            <a:ext cx="248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60" name="Google Shape;160;p18"/>
          <p:cNvSpPr txBox="1"/>
          <p:nvPr>
            <p:ph idx="4" type="subTitle"/>
          </p:nvPr>
        </p:nvSpPr>
        <p:spPr>
          <a:xfrm>
            <a:off x="2292650" y="2220150"/>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1" name="Google Shape;161;p18"/>
          <p:cNvSpPr txBox="1"/>
          <p:nvPr>
            <p:ph idx="5" type="subTitle"/>
          </p:nvPr>
        </p:nvSpPr>
        <p:spPr>
          <a:xfrm>
            <a:off x="4688175" y="3724825"/>
            <a:ext cx="248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62" name="Google Shape;162;p18"/>
          <p:cNvSpPr txBox="1"/>
          <p:nvPr>
            <p:ph idx="6" type="subTitle"/>
          </p:nvPr>
        </p:nvSpPr>
        <p:spPr>
          <a:xfrm>
            <a:off x="5005125" y="4081825"/>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3" name="Google Shape;163;p18"/>
          <p:cNvSpPr txBox="1"/>
          <p:nvPr>
            <p:ph idx="7" type="subTitle"/>
          </p:nvPr>
        </p:nvSpPr>
        <p:spPr>
          <a:xfrm>
            <a:off x="1975700" y="3724825"/>
            <a:ext cx="248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64" name="Google Shape;164;p18"/>
          <p:cNvSpPr txBox="1"/>
          <p:nvPr>
            <p:ph idx="8" type="subTitle"/>
          </p:nvPr>
        </p:nvSpPr>
        <p:spPr>
          <a:xfrm>
            <a:off x="2292650" y="4081825"/>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65" name="Google Shape;165;p18"/>
          <p:cNvGrpSpPr/>
          <p:nvPr/>
        </p:nvGrpSpPr>
        <p:grpSpPr>
          <a:xfrm>
            <a:off x="7825025" y="-710875"/>
            <a:ext cx="1063850" cy="3239750"/>
            <a:chOff x="146675" y="378750"/>
            <a:chExt cx="1063850" cy="3239750"/>
          </a:xfrm>
        </p:grpSpPr>
        <p:sp>
          <p:nvSpPr>
            <p:cNvPr id="166" name="Google Shape;166;p18"/>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8"/>
          <p:cNvGrpSpPr/>
          <p:nvPr/>
        </p:nvGrpSpPr>
        <p:grpSpPr>
          <a:xfrm>
            <a:off x="262175" y="2528875"/>
            <a:ext cx="1063850" cy="3239750"/>
            <a:chOff x="146675" y="378750"/>
            <a:chExt cx="1063850" cy="3239750"/>
          </a:xfrm>
        </p:grpSpPr>
        <p:sp>
          <p:nvSpPr>
            <p:cNvPr id="170" name="Google Shape;170;p18"/>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173" name="Shape 173"/>
        <p:cNvGrpSpPr/>
        <p:nvPr/>
      </p:nvGrpSpPr>
      <p:grpSpPr>
        <a:xfrm>
          <a:off x="0" y="0"/>
          <a:ext cx="0" cy="0"/>
          <a:chOff x="0" y="0"/>
          <a:chExt cx="0" cy="0"/>
        </a:xfrm>
      </p:grpSpPr>
      <p:sp>
        <p:nvSpPr>
          <p:cNvPr id="174" name="Google Shape;174;p19"/>
          <p:cNvSpPr/>
          <p:nvPr/>
        </p:nvSpPr>
        <p:spPr>
          <a:xfrm flipH="1" rot="-5400000">
            <a:off x="642450" y="-538675"/>
            <a:ext cx="473400" cy="2540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txBox="1"/>
          <p:nvPr>
            <p:ph type="title"/>
          </p:nvPr>
        </p:nvSpPr>
        <p:spPr>
          <a:xfrm>
            <a:off x="540000" y="445025"/>
            <a:ext cx="3823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Clr>
                <a:schemeClr val="lt1"/>
              </a:buClr>
              <a:buSzPts val="2800"/>
              <a:buNone/>
              <a:defRPr>
                <a:solidFill>
                  <a:schemeClr val="lt1"/>
                </a:solidFill>
                <a:latin typeface="Raleway"/>
                <a:ea typeface="Raleway"/>
                <a:cs typeface="Raleway"/>
                <a:sym typeface="Raleway"/>
              </a:defRPr>
            </a:lvl2pPr>
            <a:lvl3pPr lvl="2" rtl="0">
              <a:spcBef>
                <a:spcPts val="0"/>
              </a:spcBef>
              <a:spcAft>
                <a:spcPts val="0"/>
              </a:spcAft>
              <a:buClr>
                <a:schemeClr val="lt1"/>
              </a:buClr>
              <a:buSzPts val="2800"/>
              <a:buNone/>
              <a:defRPr>
                <a:solidFill>
                  <a:schemeClr val="lt1"/>
                </a:solidFill>
                <a:latin typeface="Raleway"/>
                <a:ea typeface="Raleway"/>
                <a:cs typeface="Raleway"/>
                <a:sym typeface="Raleway"/>
              </a:defRPr>
            </a:lvl3pPr>
            <a:lvl4pPr lvl="3" rtl="0">
              <a:spcBef>
                <a:spcPts val="0"/>
              </a:spcBef>
              <a:spcAft>
                <a:spcPts val="0"/>
              </a:spcAft>
              <a:buClr>
                <a:schemeClr val="lt1"/>
              </a:buClr>
              <a:buSzPts val="2800"/>
              <a:buNone/>
              <a:defRPr>
                <a:solidFill>
                  <a:schemeClr val="lt1"/>
                </a:solidFill>
                <a:latin typeface="Raleway"/>
                <a:ea typeface="Raleway"/>
                <a:cs typeface="Raleway"/>
                <a:sym typeface="Raleway"/>
              </a:defRPr>
            </a:lvl4pPr>
            <a:lvl5pPr lvl="4" rtl="0">
              <a:spcBef>
                <a:spcPts val="0"/>
              </a:spcBef>
              <a:spcAft>
                <a:spcPts val="0"/>
              </a:spcAft>
              <a:buClr>
                <a:schemeClr val="lt1"/>
              </a:buClr>
              <a:buSzPts val="2800"/>
              <a:buNone/>
              <a:defRPr>
                <a:solidFill>
                  <a:schemeClr val="lt1"/>
                </a:solidFill>
                <a:latin typeface="Raleway"/>
                <a:ea typeface="Raleway"/>
                <a:cs typeface="Raleway"/>
                <a:sym typeface="Raleway"/>
              </a:defRPr>
            </a:lvl5pPr>
            <a:lvl6pPr lvl="5" rtl="0">
              <a:spcBef>
                <a:spcPts val="0"/>
              </a:spcBef>
              <a:spcAft>
                <a:spcPts val="0"/>
              </a:spcAft>
              <a:buClr>
                <a:schemeClr val="lt1"/>
              </a:buClr>
              <a:buSzPts val="2800"/>
              <a:buNone/>
              <a:defRPr>
                <a:solidFill>
                  <a:schemeClr val="lt1"/>
                </a:solidFill>
                <a:latin typeface="Raleway"/>
                <a:ea typeface="Raleway"/>
                <a:cs typeface="Raleway"/>
                <a:sym typeface="Raleway"/>
              </a:defRPr>
            </a:lvl6pPr>
            <a:lvl7pPr lvl="6" rtl="0">
              <a:spcBef>
                <a:spcPts val="0"/>
              </a:spcBef>
              <a:spcAft>
                <a:spcPts val="0"/>
              </a:spcAft>
              <a:buClr>
                <a:schemeClr val="lt1"/>
              </a:buClr>
              <a:buSzPts val="2800"/>
              <a:buNone/>
              <a:defRPr>
                <a:solidFill>
                  <a:schemeClr val="lt1"/>
                </a:solidFill>
                <a:latin typeface="Raleway"/>
                <a:ea typeface="Raleway"/>
                <a:cs typeface="Raleway"/>
                <a:sym typeface="Raleway"/>
              </a:defRPr>
            </a:lvl7pPr>
            <a:lvl8pPr lvl="7" rtl="0">
              <a:spcBef>
                <a:spcPts val="0"/>
              </a:spcBef>
              <a:spcAft>
                <a:spcPts val="0"/>
              </a:spcAft>
              <a:buClr>
                <a:schemeClr val="lt1"/>
              </a:buClr>
              <a:buSzPts val="2800"/>
              <a:buNone/>
              <a:defRPr>
                <a:solidFill>
                  <a:schemeClr val="lt1"/>
                </a:solidFill>
                <a:latin typeface="Raleway"/>
                <a:ea typeface="Raleway"/>
                <a:cs typeface="Raleway"/>
                <a:sym typeface="Raleway"/>
              </a:defRPr>
            </a:lvl8pPr>
            <a:lvl9pPr lvl="8" rtl="0">
              <a:spcBef>
                <a:spcPts val="0"/>
              </a:spcBef>
              <a:spcAft>
                <a:spcPts val="0"/>
              </a:spcAft>
              <a:buClr>
                <a:schemeClr val="lt1"/>
              </a:buClr>
              <a:buSzPts val="2800"/>
              <a:buNone/>
              <a:defRPr>
                <a:solidFill>
                  <a:schemeClr val="lt1"/>
                </a:solidFill>
                <a:latin typeface="Raleway"/>
                <a:ea typeface="Raleway"/>
                <a:cs typeface="Raleway"/>
                <a:sym typeface="Raleway"/>
              </a:defRPr>
            </a:lvl9pPr>
          </a:lstStyle>
          <a:p/>
        </p:txBody>
      </p:sp>
      <p:sp>
        <p:nvSpPr>
          <p:cNvPr id="176" name="Google Shape;176;p19"/>
          <p:cNvSpPr txBox="1"/>
          <p:nvPr>
            <p:ph idx="1" type="subTitle"/>
          </p:nvPr>
        </p:nvSpPr>
        <p:spPr>
          <a:xfrm>
            <a:off x="3598625" y="1954025"/>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77" name="Google Shape;177;p19"/>
          <p:cNvSpPr txBox="1"/>
          <p:nvPr>
            <p:ph idx="2" type="subTitle"/>
          </p:nvPr>
        </p:nvSpPr>
        <p:spPr>
          <a:xfrm>
            <a:off x="3744275" y="2311013"/>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8" name="Google Shape;178;p19"/>
          <p:cNvSpPr txBox="1"/>
          <p:nvPr>
            <p:ph idx="3" type="subTitle"/>
          </p:nvPr>
        </p:nvSpPr>
        <p:spPr>
          <a:xfrm>
            <a:off x="886125" y="1954025"/>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79" name="Google Shape;179;p19"/>
          <p:cNvSpPr txBox="1"/>
          <p:nvPr>
            <p:ph idx="4" type="subTitle"/>
          </p:nvPr>
        </p:nvSpPr>
        <p:spPr>
          <a:xfrm>
            <a:off x="1031825" y="2311025"/>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0" name="Google Shape;180;p19"/>
          <p:cNvSpPr txBox="1"/>
          <p:nvPr>
            <p:ph idx="5" type="subTitle"/>
          </p:nvPr>
        </p:nvSpPr>
        <p:spPr>
          <a:xfrm>
            <a:off x="3598625" y="3636900"/>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81" name="Google Shape;181;p19"/>
          <p:cNvSpPr txBox="1"/>
          <p:nvPr>
            <p:ph idx="6" type="subTitle"/>
          </p:nvPr>
        </p:nvSpPr>
        <p:spPr>
          <a:xfrm>
            <a:off x="3744275" y="3993900"/>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2" name="Google Shape;182;p19"/>
          <p:cNvSpPr txBox="1"/>
          <p:nvPr>
            <p:ph idx="7" type="subTitle"/>
          </p:nvPr>
        </p:nvSpPr>
        <p:spPr>
          <a:xfrm>
            <a:off x="886125" y="3636902"/>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83" name="Google Shape;183;p19"/>
          <p:cNvSpPr txBox="1"/>
          <p:nvPr>
            <p:ph idx="8" type="subTitle"/>
          </p:nvPr>
        </p:nvSpPr>
        <p:spPr>
          <a:xfrm>
            <a:off x="1031825" y="3993903"/>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4" name="Google Shape;184;p19"/>
          <p:cNvSpPr txBox="1"/>
          <p:nvPr>
            <p:ph idx="9" type="subTitle"/>
          </p:nvPr>
        </p:nvSpPr>
        <p:spPr>
          <a:xfrm>
            <a:off x="6311175" y="1954025"/>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85" name="Google Shape;185;p19"/>
          <p:cNvSpPr txBox="1"/>
          <p:nvPr>
            <p:ph idx="13" type="subTitle"/>
          </p:nvPr>
        </p:nvSpPr>
        <p:spPr>
          <a:xfrm>
            <a:off x="6456775" y="2311013"/>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6" name="Google Shape;186;p19"/>
          <p:cNvSpPr txBox="1"/>
          <p:nvPr>
            <p:ph idx="14" type="subTitle"/>
          </p:nvPr>
        </p:nvSpPr>
        <p:spPr>
          <a:xfrm>
            <a:off x="6311125" y="3636900"/>
            <a:ext cx="213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187" name="Google Shape;187;p19"/>
          <p:cNvSpPr txBox="1"/>
          <p:nvPr>
            <p:ph idx="15" type="subTitle"/>
          </p:nvPr>
        </p:nvSpPr>
        <p:spPr>
          <a:xfrm>
            <a:off x="6456775" y="3993900"/>
            <a:ext cx="18462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8" name="Google Shape;188;p19"/>
          <p:cNvSpPr/>
          <p:nvPr/>
        </p:nvSpPr>
        <p:spPr>
          <a:xfrm flipH="1">
            <a:off x="8603988" y="-328437"/>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262788" y="3324438"/>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190" name="Shape 190"/>
        <p:cNvGrpSpPr/>
        <p:nvPr/>
      </p:nvGrpSpPr>
      <p:grpSpPr>
        <a:xfrm>
          <a:off x="0" y="0"/>
          <a:ext cx="0" cy="0"/>
          <a:chOff x="0" y="0"/>
          <a:chExt cx="0" cy="0"/>
        </a:xfrm>
      </p:grpSpPr>
      <p:sp>
        <p:nvSpPr>
          <p:cNvPr id="191" name="Google Shape;191;p20"/>
          <p:cNvSpPr txBox="1"/>
          <p:nvPr>
            <p:ph type="title"/>
          </p:nvPr>
        </p:nvSpPr>
        <p:spPr>
          <a:xfrm>
            <a:off x="1302000" y="2001325"/>
            <a:ext cx="3503400" cy="6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2" name="Google Shape;192;p20"/>
          <p:cNvSpPr txBox="1"/>
          <p:nvPr>
            <p:ph idx="1" type="subTitle"/>
          </p:nvPr>
        </p:nvSpPr>
        <p:spPr>
          <a:xfrm>
            <a:off x="1302000" y="2495073"/>
            <a:ext cx="2818800" cy="647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None/>
              <a:defRPr>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grpSp>
        <p:nvGrpSpPr>
          <p:cNvPr id="193" name="Google Shape;193;p20"/>
          <p:cNvGrpSpPr/>
          <p:nvPr/>
        </p:nvGrpSpPr>
        <p:grpSpPr>
          <a:xfrm rot="5400000">
            <a:off x="786813" y="-1023862"/>
            <a:ext cx="670525" cy="3239750"/>
            <a:chOff x="146675" y="378750"/>
            <a:chExt cx="670525" cy="3239750"/>
          </a:xfrm>
        </p:grpSpPr>
        <p:sp>
          <p:nvSpPr>
            <p:cNvPr id="194" name="Google Shape;194;p2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0"/>
          <p:cNvGrpSpPr/>
          <p:nvPr/>
        </p:nvGrpSpPr>
        <p:grpSpPr>
          <a:xfrm flipH="1" rot="5400000">
            <a:off x="786813" y="2906338"/>
            <a:ext cx="670525" cy="3239750"/>
            <a:chOff x="146675" y="378750"/>
            <a:chExt cx="670525" cy="3239750"/>
          </a:xfrm>
        </p:grpSpPr>
        <p:sp>
          <p:nvSpPr>
            <p:cNvPr id="197" name="Google Shape;197;p2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725850" y="2325538"/>
            <a:ext cx="3503400" cy="6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 type="subTitle"/>
          </p:nvPr>
        </p:nvSpPr>
        <p:spPr>
          <a:xfrm>
            <a:off x="725850" y="2819263"/>
            <a:ext cx="2818800" cy="608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solidFill>
                  <a:schemeClr val="lt2"/>
                </a:solidFill>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2" name="Google Shape;22;p3"/>
          <p:cNvSpPr txBox="1"/>
          <p:nvPr>
            <p:ph hasCustomPrompt="1" idx="2" type="title"/>
          </p:nvPr>
        </p:nvSpPr>
        <p:spPr>
          <a:xfrm>
            <a:off x="725850" y="1715538"/>
            <a:ext cx="1217400" cy="68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grpSp>
        <p:nvGrpSpPr>
          <p:cNvPr id="23" name="Google Shape;23;p3"/>
          <p:cNvGrpSpPr/>
          <p:nvPr/>
        </p:nvGrpSpPr>
        <p:grpSpPr>
          <a:xfrm flipH="1">
            <a:off x="7540150" y="-1110025"/>
            <a:ext cx="1063850" cy="3239750"/>
            <a:chOff x="146675" y="378750"/>
            <a:chExt cx="1063850" cy="3239750"/>
          </a:xfrm>
        </p:grpSpPr>
        <p:sp>
          <p:nvSpPr>
            <p:cNvPr id="24" name="Google Shape;24;p3"/>
            <p:cNvSpPr/>
            <p:nvPr/>
          </p:nvSpPr>
          <p:spPr>
            <a:xfrm>
              <a:off x="933325" y="973925"/>
              <a:ext cx="277200" cy="2232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540000" y="1386500"/>
              <a:ext cx="277200" cy="2232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46675" y="378750"/>
              <a:ext cx="277200" cy="2232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solidFill>
          <a:schemeClr val="accent2"/>
        </a:solidFill>
      </p:bgPr>
    </p:bg>
    <p:spTree>
      <p:nvGrpSpPr>
        <p:cNvPr id="199" name="Shape 199"/>
        <p:cNvGrpSpPr/>
        <p:nvPr/>
      </p:nvGrpSpPr>
      <p:grpSpPr>
        <a:xfrm>
          <a:off x="0" y="0"/>
          <a:ext cx="0" cy="0"/>
          <a:chOff x="0" y="0"/>
          <a:chExt cx="0" cy="0"/>
        </a:xfrm>
      </p:grpSpPr>
      <p:sp>
        <p:nvSpPr>
          <p:cNvPr id="200" name="Google Shape;200;p21"/>
          <p:cNvSpPr txBox="1"/>
          <p:nvPr>
            <p:ph type="title"/>
          </p:nvPr>
        </p:nvSpPr>
        <p:spPr>
          <a:xfrm>
            <a:off x="2938205" y="974475"/>
            <a:ext cx="3267600" cy="71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defRPr>
            </a:lvl1pPr>
            <a:lvl2pPr lvl="1"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rtl="0" algn="ctr">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p:txBody>
      </p:sp>
      <p:sp>
        <p:nvSpPr>
          <p:cNvPr id="201" name="Google Shape;201;p21"/>
          <p:cNvSpPr txBox="1"/>
          <p:nvPr>
            <p:ph idx="1" type="subTitle"/>
          </p:nvPr>
        </p:nvSpPr>
        <p:spPr>
          <a:xfrm>
            <a:off x="3005555" y="1633175"/>
            <a:ext cx="3132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lgn="ctr">
              <a:spcBef>
                <a:spcPts val="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202" name="Google Shape;202;p21"/>
          <p:cNvSpPr txBox="1"/>
          <p:nvPr>
            <p:ph idx="2" type="subTitle"/>
          </p:nvPr>
        </p:nvSpPr>
        <p:spPr>
          <a:xfrm>
            <a:off x="2676905" y="3754825"/>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100">
                <a:solidFill>
                  <a:schemeClr val="lt2"/>
                </a:solidFill>
                <a:latin typeface="Lato"/>
                <a:ea typeface="Lato"/>
                <a:cs typeface="Lato"/>
                <a:sym typeface="Lato"/>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203" name="Google Shape;203;p21"/>
          <p:cNvSpPr txBox="1"/>
          <p:nvPr/>
        </p:nvSpPr>
        <p:spPr>
          <a:xfrm>
            <a:off x="3027755" y="3145250"/>
            <a:ext cx="30885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Lato"/>
                <a:ea typeface="Lato"/>
                <a:cs typeface="Lato"/>
                <a:sym typeface="Lato"/>
              </a:rPr>
              <a:t>CREDITS: This presentation template was created by </a:t>
            </a:r>
            <a:r>
              <a:rPr b="1" lang="en" sz="1100">
                <a:solidFill>
                  <a:schemeClr val="lt2"/>
                </a:solidFill>
                <a:uFill>
                  <a:noFill/>
                </a:uFill>
                <a:latin typeface="Lato"/>
                <a:ea typeface="Lato"/>
                <a:cs typeface="Lato"/>
                <a:sym typeface="Lato"/>
                <a:hlinkClick r:id="rId2">
                  <a:extLst>
                    <a:ext uri="{A12FA001-AC4F-418D-AE19-62706E023703}">
                      <ahyp:hlinkClr val="tx"/>
                    </a:ext>
                  </a:extLst>
                </a:hlinkClick>
              </a:rPr>
              <a:t>Slidesgo</a:t>
            </a:r>
            <a:r>
              <a:rPr lang="en" sz="1100">
                <a:solidFill>
                  <a:schemeClr val="lt2"/>
                </a:solidFill>
                <a:latin typeface="Lato"/>
                <a:ea typeface="Lato"/>
                <a:cs typeface="Lato"/>
                <a:sym typeface="Lato"/>
              </a:rPr>
              <a:t>, including icons by </a:t>
            </a:r>
            <a:r>
              <a:rPr b="1" lang="en" sz="1100">
                <a:solidFill>
                  <a:schemeClr val="lt2"/>
                </a:solidFill>
                <a:uFill>
                  <a:noFill/>
                </a:uFill>
                <a:latin typeface="Lato"/>
                <a:ea typeface="Lato"/>
                <a:cs typeface="Lato"/>
                <a:sym typeface="Lato"/>
                <a:hlinkClick r:id="rId3">
                  <a:extLst>
                    <a:ext uri="{A12FA001-AC4F-418D-AE19-62706E023703}">
                      <ahyp:hlinkClr val="tx"/>
                    </a:ext>
                  </a:extLst>
                </a:hlinkClick>
              </a:rPr>
              <a:t>Flaticon</a:t>
            </a:r>
            <a:r>
              <a:rPr lang="en" sz="1100">
                <a:solidFill>
                  <a:schemeClr val="lt2"/>
                </a:solidFill>
                <a:latin typeface="Lato"/>
                <a:ea typeface="Lato"/>
                <a:cs typeface="Lato"/>
                <a:sym typeface="Lato"/>
              </a:rPr>
              <a:t>, infographics &amp; images by </a:t>
            </a:r>
            <a:r>
              <a:rPr b="1" lang="en" sz="1100">
                <a:solidFill>
                  <a:schemeClr val="lt2"/>
                </a:solidFill>
                <a:uFill>
                  <a:noFill/>
                </a:uFill>
                <a:latin typeface="Lato"/>
                <a:ea typeface="Lato"/>
                <a:cs typeface="Lato"/>
                <a:sym typeface="Lato"/>
                <a:hlinkClick r:id="rId4">
                  <a:extLst>
                    <a:ext uri="{A12FA001-AC4F-418D-AE19-62706E023703}">
                      <ahyp:hlinkClr val="tx"/>
                    </a:ext>
                  </a:extLst>
                </a:hlinkClick>
              </a:rPr>
              <a:t>Freepik</a:t>
            </a:r>
            <a:endParaRPr b="1" sz="1100">
              <a:solidFill>
                <a:schemeClr val="lt2"/>
              </a:solidFill>
              <a:latin typeface="Lato"/>
              <a:ea typeface="Lato"/>
              <a:cs typeface="Lato"/>
              <a:sym typeface="Lato"/>
            </a:endParaRPr>
          </a:p>
        </p:txBody>
      </p:sp>
      <p:grpSp>
        <p:nvGrpSpPr>
          <p:cNvPr id="204" name="Google Shape;204;p21"/>
          <p:cNvGrpSpPr/>
          <p:nvPr/>
        </p:nvGrpSpPr>
        <p:grpSpPr>
          <a:xfrm flipH="1">
            <a:off x="540000" y="2107950"/>
            <a:ext cx="1063850" cy="3239750"/>
            <a:chOff x="146675" y="378750"/>
            <a:chExt cx="1063850" cy="3239750"/>
          </a:xfrm>
        </p:grpSpPr>
        <p:sp>
          <p:nvSpPr>
            <p:cNvPr id="205" name="Google Shape;205;p21"/>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1"/>
          <p:cNvGrpSpPr/>
          <p:nvPr/>
        </p:nvGrpSpPr>
        <p:grpSpPr>
          <a:xfrm flipH="1">
            <a:off x="7540150" y="-287050"/>
            <a:ext cx="1063850" cy="3239750"/>
            <a:chOff x="146675" y="378750"/>
            <a:chExt cx="1063850" cy="3239750"/>
          </a:xfrm>
        </p:grpSpPr>
        <p:sp>
          <p:nvSpPr>
            <p:cNvPr id="209" name="Google Shape;209;p21"/>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212" name="Shape 212"/>
        <p:cNvGrpSpPr/>
        <p:nvPr/>
      </p:nvGrpSpPr>
      <p:grpSpPr>
        <a:xfrm>
          <a:off x="0" y="0"/>
          <a:ext cx="0" cy="0"/>
          <a:chOff x="0" y="0"/>
          <a:chExt cx="0" cy="0"/>
        </a:xfrm>
      </p:grpSpPr>
      <p:sp>
        <p:nvSpPr>
          <p:cNvPr id="213" name="Google Shape;213;p22"/>
          <p:cNvSpPr txBox="1"/>
          <p:nvPr>
            <p:ph type="title"/>
          </p:nvPr>
        </p:nvSpPr>
        <p:spPr>
          <a:xfrm>
            <a:off x="540000" y="445025"/>
            <a:ext cx="44244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800"/>
              <a:buNone/>
              <a:defRPr>
                <a:solidFill>
                  <a:schemeClr val="lt1"/>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
        <p:nvSpPr>
          <p:cNvPr id="214" name="Google Shape;214;p22"/>
          <p:cNvSpPr txBox="1"/>
          <p:nvPr>
            <p:ph idx="1" type="subTitle"/>
          </p:nvPr>
        </p:nvSpPr>
        <p:spPr>
          <a:xfrm>
            <a:off x="1357625" y="1576275"/>
            <a:ext cx="1466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215" name="Google Shape;215;p22"/>
          <p:cNvSpPr txBox="1"/>
          <p:nvPr>
            <p:ph idx="2" type="subTitle"/>
          </p:nvPr>
        </p:nvSpPr>
        <p:spPr>
          <a:xfrm>
            <a:off x="1413175" y="1933275"/>
            <a:ext cx="4784700" cy="2228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grpSp>
        <p:nvGrpSpPr>
          <p:cNvPr id="216" name="Google Shape;216;p22"/>
          <p:cNvGrpSpPr/>
          <p:nvPr/>
        </p:nvGrpSpPr>
        <p:grpSpPr>
          <a:xfrm flipH="1" rot="-5400000">
            <a:off x="7562450" y="2723500"/>
            <a:ext cx="1063850" cy="3239750"/>
            <a:chOff x="146675" y="378750"/>
            <a:chExt cx="1063850" cy="3239750"/>
          </a:xfrm>
        </p:grpSpPr>
        <p:sp>
          <p:nvSpPr>
            <p:cNvPr id="217" name="Google Shape;217;p22"/>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flipH="1" rot="-5400000">
            <a:off x="2458200" y="-2354425"/>
            <a:ext cx="473400" cy="617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4"/>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3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1" name="Google Shape;31;p4"/>
          <p:cNvGrpSpPr/>
          <p:nvPr/>
        </p:nvGrpSpPr>
        <p:grpSpPr>
          <a:xfrm flipH="1" rot="5400000">
            <a:off x="8268732" y="3485949"/>
            <a:ext cx="670525" cy="2644575"/>
            <a:chOff x="540000" y="973925"/>
            <a:chExt cx="670525" cy="2644575"/>
          </a:xfrm>
        </p:grpSpPr>
        <p:sp>
          <p:nvSpPr>
            <p:cNvPr id="32" name="Google Shape;32;p4"/>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p:nvPr/>
        </p:nvSpPr>
        <p:spPr>
          <a:xfrm flipH="1" rot="-5400000">
            <a:off x="1048950" y="-945175"/>
            <a:ext cx="473400" cy="3353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title"/>
          </p:nvPr>
        </p:nvSpPr>
        <p:spPr>
          <a:xfrm>
            <a:off x="540000" y="445025"/>
            <a:ext cx="2307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5"/>
          <p:cNvSpPr txBox="1"/>
          <p:nvPr>
            <p:ph idx="1" type="subTitle"/>
          </p:nvPr>
        </p:nvSpPr>
        <p:spPr>
          <a:xfrm>
            <a:off x="4948787" y="3348775"/>
            <a:ext cx="236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38" name="Google Shape;38;p5"/>
          <p:cNvSpPr txBox="1"/>
          <p:nvPr>
            <p:ph idx="2" type="subTitle"/>
          </p:nvPr>
        </p:nvSpPr>
        <p:spPr>
          <a:xfrm>
            <a:off x="5056937" y="3705775"/>
            <a:ext cx="2143800" cy="7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 name="Google Shape;39;p5"/>
          <p:cNvSpPr txBox="1"/>
          <p:nvPr>
            <p:ph idx="3" type="subTitle"/>
          </p:nvPr>
        </p:nvSpPr>
        <p:spPr>
          <a:xfrm>
            <a:off x="1835113" y="3348775"/>
            <a:ext cx="2360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Oswald Medium"/>
              <a:buNone/>
              <a:defRPr b="1" sz="2000">
                <a:solidFill>
                  <a:schemeClr val="dk1"/>
                </a:solidFill>
                <a:latin typeface="Montserrat"/>
                <a:ea typeface="Montserrat"/>
                <a:cs typeface="Montserrat"/>
                <a:sym typeface="Montserrat"/>
              </a:defRPr>
            </a:lvl1pPr>
            <a:lvl2pPr lvl="1"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rtl="0" algn="ctr">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rtl="0" algn="ctr">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p:txBody>
      </p:sp>
      <p:sp>
        <p:nvSpPr>
          <p:cNvPr id="40" name="Google Shape;40;p5"/>
          <p:cNvSpPr txBox="1"/>
          <p:nvPr>
            <p:ph idx="4" type="subTitle"/>
          </p:nvPr>
        </p:nvSpPr>
        <p:spPr>
          <a:xfrm>
            <a:off x="1943388" y="3705775"/>
            <a:ext cx="2143800" cy="7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41" name="Google Shape;41;p5"/>
          <p:cNvGrpSpPr/>
          <p:nvPr/>
        </p:nvGrpSpPr>
        <p:grpSpPr>
          <a:xfrm flipH="1">
            <a:off x="8220025" y="-1144350"/>
            <a:ext cx="670525" cy="3239750"/>
            <a:chOff x="146675" y="378750"/>
            <a:chExt cx="670525" cy="3239750"/>
          </a:xfrm>
        </p:grpSpPr>
        <p:sp>
          <p:nvSpPr>
            <p:cNvPr id="42" name="Google Shape;42;p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5"/>
          <p:cNvGrpSpPr/>
          <p:nvPr/>
        </p:nvGrpSpPr>
        <p:grpSpPr>
          <a:xfrm>
            <a:off x="253450" y="2480700"/>
            <a:ext cx="670525" cy="3239750"/>
            <a:chOff x="146675" y="378750"/>
            <a:chExt cx="670525" cy="3239750"/>
          </a:xfrm>
        </p:grpSpPr>
        <p:sp>
          <p:nvSpPr>
            <p:cNvPr id="45" name="Google Shape;45;p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540000" y="445025"/>
            <a:ext cx="4026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grpSp>
        <p:nvGrpSpPr>
          <p:cNvPr id="49" name="Google Shape;49;p6"/>
          <p:cNvGrpSpPr/>
          <p:nvPr/>
        </p:nvGrpSpPr>
        <p:grpSpPr>
          <a:xfrm flipH="1" rot="5400000">
            <a:off x="7721400" y="-1028975"/>
            <a:ext cx="670525" cy="3239750"/>
            <a:chOff x="146675" y="378750"/>
            <a:chExt cx="670525" cy="3239750"/>
          </a:xfrm>
        </p:grpSpPr>
        <p:sp>
          <p:nvSpPr>
            <p:cNvPr id="50" name="Google Shape;50;p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2" name="Shape 52"/>
        <p:cNvGrpSpPr/>
        <p:nvPr/>
      </p:nvGrpSpPr>
      <p:grpSpPr>
        <a:xfrm>
          <a:off x="0" y="0"/>
          <a:ext cx="0" cy="0"/>
          <a:chOff x="0" y="0"/>
          <a:chExt cx="0" cy="0"/>
        </a:xfrm>
      </p:grpSpPr>
      <p:sp>
        <p:nvSpPr>
          <p:cNvPr id="53" name="Google Shape;53;p7"/>
          <p:cNvSpPr txBox="1"/>
          <p:nvPr>
            <p:ph type="title"/>
          </p:nvPr>
        </p:nvSpPr>
        <p:spPr>
          <a:xfrm>
            <a:off x="4681300" y="2325538"/>
            <a:ext cx="3503400" cy="6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7"/>
          <p:cNvSpPr txBox="1"/>
          <p:nvPr>
            <p:ph idx="1" type="subTitle"/>
          </p:nvPr>
        </p:nvSpPr>
        <p:spPr>
          <a:xfrm>
            <a:off x="4681300" y="2819280"/>
            <a:ext cx="2818800" cy="84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55" name="Google Shape;55;p7"/>
          <p:cNvGrpSpPr/>
          <p:nvPr/>
        </p:nvGrpSpPr>
        <p:grpSpPr>
          <a:xfrm flipH="1">
            <a:off x="540000" y="2447350"/>
            <a:ext cx="1063850" cy="3239750"/>
            <a:chOff x="146675" y="378750"/>
            <a:chExt cx="1063850" cy="3239750"/>
          </a:xfrm>
        </p:grpSpPr>
        <p:sp>
          <p:nvSpPr>
            <p:cNvPr id="56" name="Google Shape;56;p7"/>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txBox="1"/>
          <p:nvPr>
            <p:ph type="title"/>
          </p:nvPr>
        </p:nvSpPr>
        <p:spPr>
          <a:xfrm>
            <a:off x="540000" y="1664375"/>
            <a:ext cx="8064000" cy="15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1" name="Google Shape;61;p8"/>
          <p:cNvSpPr txBox="1"/>
          <p:nvPr>
            <p:ph idx="1" type="subTitle"/>
          </p:nvPr>
        </p:nvSpPr>
        <p:spPr>
          <a:xfrm>
            <a:off x="1224150" y="3106275"/>
            <a:ext cx="6695700" cy="38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1400"/>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62" name="Google Shape;62;p8"/>
          <p:cNvGrpSpPr/>
          <p:nvPr/>
        </p:nvGrpSpPr>
        <p:grpSpPr>
          <a:xfrm flipH="1" rot="5400000">
            <a:off x="8107100" y="-830750"/>
            <a:ext cx="1063850" cy="3239750"/>
            <a:chOff x="146675" y="378750"/>
            <a:chExt cx="1063850" cy="3239750"/>
          </a:xfrm>
        </p:grpSpPr>
        <p:sp>
          <p:nvSpPr>
            <p:cNvPr id="63" name="Google Shape;63;p8"/>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8"/>
          <p:cNvGrpSpPr/>
          <p:nvPr/>
        </p:nvGrpSpPr>
        <p:grpSpPr>
          <a:xfrm rot="5400000">
            <a:off x="200925" y="2751700"/>
            <a:ext cx="1063850" cy="3239750"/>
            <a:chOff x="146675" y="378750"/>
            <a:chExt cx="1063850" cy="3239750"/>
          </a:xfrm>
        </p:grpSpPr>
        <p:sp>
          <p:nvSpPr>
            <p:cNvPr id="67" name="Google Shape;67;p8"/>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txBox="1"/>
          <p:nvPr>
            <p:ph type="title"/>
          </p:nvPr>
        </p:nvSpPr>
        <p:spPr>
          <a:xfrm>
            <a:off x="763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2" name="Google Shape;72;p9"/>
          <p:cNvSpPr txBox="1"/>
          <p:nvPr>
            <p:ph idx="1" type="subTitle"/>
          </p:nvPr>
        </p:nvSpPr>
        <p:spPr>
          <a:xfrm>
            <a:off x="763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3" name="Google Shape;73;p9"/>
          <p:cNvGrpSpPr/>
          <p:nvPr/>
        </p:nvGrpSpPr>
        <p:grpSpPr>
          <a:xfrm rot="5400000">
            <a:off x="7440475" y="2721975"/>
            <a:ext cx="1063850" cy="3239750"/>
            <a:chOff x="146675" y="378750"/>
            <a:chExt cx="1063850" cy="3239750"/>
          </a:xfrm>
        </p:grpSpPr>
        <p:sp>
          <p:nvSpPr>
            <p:cNvPr id="74" name="Google Shape;74;p9"/>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77" name="Shape 77"/>
        <p:cNvGrpSpPr/>
        <p:nvPr/>
      </p:nvGrpSpPr>
      <p:grpSpPr>
        <a:xfrm>
          <a:off x="0" y="0"/>
          <a:ext cx="0" cy="0"/>
          <a:chOff x="0" y="0"/>
          <a:chExt cx="0" cy="0"/>
        </a:xfrm>
      </p:grpSpPr>
      <p:sp>
        <p:nvSpPr>
          <p:cNvPr id="78" name="Google Shape;78;p10"/>
          <p:cNvSpPr txBox="1"/>
          <p:nvPr>
            <p:ph type="title"/>
          </p:nvPr>
        </p:nvSpPr>
        <p:spPr>
          <a:xfrm>
            <a:off x="664325" y="540000"/>
            <a:ext cx="3612300" cy="2289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sz="3500">
                <a:solidFill>
                  <a:schemeClr val="lt1"/>
                </a:solidFill>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9" name="Google Shape;79;p10"/>
          <p:cNvGrpSpPr/>
          <p:nvPr/>
        </p:nvGrpSpPr>
        <p:grpSpPr>
          <a:xfrm flipH="1" rot="-5400000">
            <a:off x="8107100" y="2751700"/>
            <a:ext cx="1063850" cy="3239750"/>
            <a:chOff x="146675" y="378750"/>
            <a:chExt cx="1063850" cy="3239750"/>
          </a:xfrm>
        </p:grpSpPr>
        <p:sp>
          <p:nvSpPr>
            <p:cNvPr id="80" name="Google Shape;80;p10"/>
            <p:cNvSpPr/>
            <p:nvPr/>
          </p:nvSpPr>
          <p:spPr>
            <a:xfrm>
              <a:off x="933325" y="973925"/>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435900"/>
            <a:ext cx="806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orient="horz" pos="2900">
          <p15:clr>
            <a:srgbClr val="EA4335"/>
          </p15:clr>
        </p15:guide>
        <p15:guide id="3" pos="34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ctrTitle"/>
          </p:nvPr>
        </p:nvSpPr>
        <p:spPr>
          <a:xfrm>
            <a:off x="249550" y="811850"/>
            <a:ext cx="8644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Drones in Warehousing: Our Recommendations for the Apollon Company </a:t>
            </a:r>
            <a:endParaRPr sz="2800"/>
          </a:p>
        </p:txBody>
      </p:sp>
      <p:sp>
        <p:nvSpPr>
          <p:cNvPr id="225" name="Google Shape;225;p23"/>
          <p:cNvSpPr txBox="1"/>
          <p:nvPr>
            <p:ph idx="1" type="subTitle"/>
          </p:nvPr>
        </p:nvSpPr>
        <p:spPr>
          <a:xfrm>
            <a:off x="1704450" y="3222286"/>
            <a:ext cx="5735100" cy="3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market research paper compiled by Wendy Obispo, Alex Lam, Allyson Ramirez-Garay, Liz Fischer, and Zacharias Beck.</a:t>
            </a:r>
            <a:endParaRPr/>
          </a:p>
          <a:p>
            <a:pPr indent="0" lvl="0" marL="0" rtl="0" algn="ctr">
              <a:spcBef>
                <a:spcPts val="0"/>
              </a:spcBef>
              <a:spcAft>
                <a:spcPts val="0"/>
              </a:spcAft>
              <a:buNone/>
            </a:pPr>
            <a:br>
              <a:rPr lang="en"/>
            </a:br>
            <a:r>
              <a:rPr lang="en"/>
              <a:t>Hayri Erkan Ozkaya, Ph.D</a:t>
            </a:r>
            <a:endParaRPr/>
          </a:p>
          <a:p>
            <a:pPr indent="0" lvl="0" marL="0" rtl="0" algn="ctr">
              <a:spcBef>
                <a:spcPts val="0"/>
              </a:spcBef>
              <a:spcAft>
                <a:spcPts val="0"/>
              </a:spcAft>
              <a:buNone/>
            </a:pPr>
            <a:r>
              <a:rPr lang="en"/>
              <a:t>IBM 4990.03</a:t>
            </a:r>
            <a:endParaRPr/>
          </a:p>
          <a:p>
            <a:pPr indent="0" lvl="0" marL="0" rtl="0" algn="ctr">
              <a:spcBef>
                <a:spcPts val="0"/>
              </a:spcBef>
              <a:spcAft>
                <a:spcPts val="0"/>
              </a:spcAft>
              <a:buNone/>
            </a:pPr>
            <a:r>
              <a:rPr lang="en"/>
              <a:t>8 December  2023</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Property Damage assessment, safety inspections, claims processing efficiency</a:t>
            </a:r>
            <a:endParaRPr/>
          </a:p>
          <a:p>
            <a:pPr indent="-317500" lvl="0" marL="457200" rtl="0" algn="l">
              <a:spcBef>
                <a:spcPts val="1000"/>
              </a:spcBef>
              <a:spcAft>
                <a:spcPts val="0"/>
              </a:spcAft>
              <a:buSzPts val="1400"/>
              <a:buChar char="●"/>
            </a:pPr>
            <a:r>
              <a:rPr lang="en"/>
              <a:t>By 2027, drones in the insurance and risk assessment industries are expected to grow at a rate of about 8.4%</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Limits in flight altitude</a:t>
            </a:r>
            <a:endParaRPr/>
          </a:p>
          <a:p>
            <a:pPr indent="-317500" lvl="2" marL="1371600" rtl="0" algn="l">
              <a:spcBef>
                <a:spcPts val="1600"/>
              </a:spcBef>
              <a:spcAft>
                <a:spcPts val="0"/>
              </a:spcAft>
              <a:buSzPts val="1400"/>
              <a:buChar char="■"/>
            </a:pPr>
            <a:r>
              <a:rPr lang="en"/>
              <a:t>bodily injuries</a:t>
            </a:r>
            <a:endParaRPr/>
          </a:p>
          <a:p>
            <a:pPr indent="-317500" lvl="1" marL="914400" rtl="0" algn="l">
              <a:spcBef>
                <a:spcPts val="1600"/>
              </a:spcBef>
              <a:spcAft>
                <a:spcPts val="1600"/>
              </a:spcAft>
              <a:buSzPts val="1400"/>
              <a:buChar char="○"/>
            </a:pPr>
            <a:r>
              <a:rPr lang="en"/>
              <a:t>Privacy</a:t>
            </a:r>
            <a:r>
              <a:rPr lang="en"/>
              <a:t> concerns </a:t>
            </a:r>
            <a:endParaRPr/>
          </a:p>
        </p:txBody>
      </p:sp>
      <p:pic>
        <p:nvPicPr>
          <p:cNvPr id="294" name="Google Shape;294;p32"/>
          <p:cNvPicPr preferRelativeResize="0"/>
          <p:nvPr/>
        </p:nvPicPr>
        <p:blipFill rotWithShape="1">
          <a:blip r:embed="rId3">
            <a:alphaModFix/>
          </a:blip>
          <a:srcRect b="0" l="23080" r="29604" t="0"/>
          <a:stretch/>
        </p:blipFill>
        <p:spPr>
          <a:xfrm>
            <a:off x="4925100" y="-6625"/>
            <a:ext cx="4246800" cy="5143500"/>
          </a:xfrm>
          <a:prstGeom prst="rect">
            <a:avLst/>
          </a:prstGeom>
          <a:noFill/>
          <a:ln>
            <a:noFill/>
          </a:ln>
        </p:spPr>
      </p:pic>
      <p:sp>
        <p:nvSpPr>
          <p:cNvPr id="295" name="Google Shape;295;p32"/>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Insurance and Risk Assessment</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296" name="Google Shape;296;p32"/>
          <p:cNvGrpSpPr/>
          <p:nvPr/>
        </p:nvGrpSpPr>
        <p:grpSpPr>
          <a:xfrm flipH="1">
            <a:off x="8221050" y="2708050"/>
            <a:ext cx="670525" cy="3239750"/>
            <a:chOff x="146675" y="378750"/>
            <a:chExt cx="670525" cy="3239750"/>
          </a:xfrm>
        </p:grpSpPr>
        <p:sp>
          <p:nvSpPr>
            <p:cNvPr id="297" name="Google Shape;297;p3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idx="1" type="subTitle"/>
          </p:nvPr>
        </p:nvSpPr>
        <p:spPr>
          <a:xfrm>
            <a:off x="249300" y="1004825"/>
            <a:ext cx="4537500" cy="3120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Yuneec</a:t>
            </a:r>
            <a:endParaRPr sz="1200"/>
          </a:p>
          <a:p>
            <a:pPr indent="-304800" lvl="1" marL="914400" rtl="0" algn="l">
              <a:lnSpc>
                <a:spcPct val="100000"/>
              </a:lnSpc>
              <a:spcBef>
                <a:spcPts val="1000"/>
              </a:spcBef>
              <a:spcAft>
                <a:spcPts val="0"/>
              </a:spcAft>
              <a:buSzPts val="1200"/>
              <a:buChar char="○"/>
            </a:pPr>
            <a:r>
              <a:rPr lang="en" sz="1200"/>
              <a:t>precise flight, rapid change of imaging systems, and clean and accurate images</a:t>
            </a:r>
            <a:endParaRPr sz="1200"/>
          </a:p>
          <a:p>
            <a:pPr indent="-304800" lvl="0" marL="457200" rtl="0" algn="l">
              <a:lnSpc>
                <a:spcPct val="100000"/>
              </a:lnSpc>
              <a:spcBef>
                <a:spcPts val="1600"/>
              </a:spcBef>
              <a:spcAft>
                <a:spcPts val="0"/>
              </a:spcAft>
              <a:buSzPts val="1200"/>
              <a:buChar char="●"/>
            </a:pPr>
            <a:r>
              <a:rPr lang="en" sz="1200"/>
              <a:t>PrecisionHawk</a:t>
            </a:r>
            <a:endParaRPr sz="1200"/>
          </a:p>
          <a:p>
            <a:pPr indent="-304800" lvl="1" marL="914400" rtl="0" algn="l">
              <a:lnSpc>
                <a:spcPct val="100000"/>
              </a:lnSpc>
              <a:spcBef>
                <a:spcPts val="1000"/>
              </a:spcBef>
              <a:spcAft>
                <a:spcPts val="0"/>
              </a:spcAft>
              <a:buSzPts val="1200"/>
              <a:buChar char="○"/>
            </a:pPr>
            <a:r>
              <a:rPr lang="en" sz="1200"/>
              <a:t>artificial intelligence technology which helps with machine learning.</a:t>
            </a:r>
            <a:endParaRPr sz="1200"/>
          </a:p>
          <a:p>
            <a:pPr indent="-304800" lvl="1" marL="914400" rtl="0" algn="l">
              <a:lnSpc>
                <a:spcPct val="100000"/>
              </a:lnSpc>
              <a:spcBef>
                <a:spcPts val="1600"/>
              </a:spcBef>
              <a:spcAft>
                <a:spcPts val="0"/>
              </a:spcAft>
              <a:buSzPts val="1200"/>
              <a:buChar char="○"/>
            </a:pPr>
            <a:r>
              <a:rPr lang="en" sz="1200"/>
              <a:t>they are the only service provider that is authorized by the FAA, federal aviation administration, to fly drones above the visual line of sight. </a:t>
            </a:r>
            <a:endParaRPr sz="1200"/>
          </a:p>
          <a:p>
            <a:pPr indent="-304800" lvl="0" marL="457200" rtl="0" algn="l">
              <a:lnSpc>
                <a:spcPct val="100000"/>
              </a:lnSpc>
              <a:spcBef>
                <a:spcPts val="1600"/>
              </a:spcBef>
              <a:spcAft>
                <a:spcPts val="0"/>
              </a:spcAft>
              <a:buSzPts val="1200"/>
              <a:buChar char="●"/>
            </a:pPr>
            <a:r>
              <a:rPr lang="en" sz="1200"/>
              <a:t>SkyCatch</a:t>
            </a:r>
            <a:endParaRPr sz="1200"/>
          </a:p>
          <a:p>
            <a:pPr indent="-304800" lvl="1" marL="914400" rtl="0" algn="l">
              <a:lnSpc>
                <a:spcPct val="100000"/>
              </a:lnSpc>
              <a:spcBef>
                <a:spcPts val="1000"/>
              </a:spcBef>
              <a:spcAft>
                <a:spcPts val="0"/>
              </a:spcAft>
              <a:buSzPts val="1200"/>
              <a:buChar char="○"/>
            </a:pPr>
            <a:r>
              <a:rPr lang="en" sz="1200"/>
              <a:t> proprietary photogrammetry technology</a:t>
            </a:r>
            <a:endParaRPr sz="1200"/>
          </a:p>
          <a:p>
            <a:pPr indent="-304800" lvl="2" marL="1371600" rtl="0" algn="l">
              <a:lnSpc>
                <a:spcPct val="100000"/>
              </a:lnSpc>
              <a:spcBef>
                <a:spcPts val="1600"/>
              </a:spcBef>
              <a:spcAft>
                <a:spcPts val="0"/>
              </a:spcAft>
              <a:buSzPts val="1200"/>
              <a:buChar char="■"/>
            </a:pPr>
            <a:r>
              <a:rPr lang="en" sz="1200"/>
              <a:t>“a method of approximating a three-dimensional (3D) structure using two dimensional images.”</a:t>
            </a:r>
            <a:endParaRPr sz="1200"/>
          </a:p>
          <a:p>
            <a:pPr indent="-304800" lvl="1" marL="914400" rtl="0" algn="l">
              <a:lnSpc>
                <a:spcPct val="100000"/>
              </a:lnSpc>
              <a:spcBef>
                <a:spcPts val="1600"/>
              </a:spcBef>
              <a:spcAft>
                <a:spcPts val="1600"/>
              </a:spcAft>
              <a:buSzPts val="1200"/>
              <a:buChar char="○"/>
            </a:pPr>
            <a:r>
              <a:rPr lang="en" sz="1200"/>
              <a:t>automation in drone </a:t>
            </a:r>
            <a:r>
              <a:rPr lang="en" sz="1200"/>
              <a:t>capture</a:t>
            </a:r>
            <a:r>
              <a:rPr lang="en" sz="1200"/>
              <a:t> of images</a:t>
            </a:r>
            <a:endParaRPr sz="1200"/>
          </a:p>
        </p:txBody>
      </p:sp>
      <p:pic>
        <p:nvPicPr>
          <p:cNvPr id="304" name="Google Shape;304;p33"/>
          <p:cNvPicPr preferRelativeResize="0"/>
          <p:nvPr/>
        </p:nvPicPr>
        <p:blipFill rotWithShape="1">
          <a:blip r:embed="rId3">
            <a:alphaModFix/>
          </a:blip>
          <a:srcRect b="0" l="23080" r="29604" t="0"/>
          <a:stretch/>
        </p:blipFill>
        <p:spPr>
          <a:xfrm>
            <a:off x="4925100" y="-6625"/>
            <a:ext cx="4246800" cy="5143500"/>
          </a:xfrm>
          <a:prstGeom prst="rect">
            <a:avLst/>
          </a:prstGeom>
          <a:noFill/>
          <a:ln>
            <a:noFill/>
          </a:ln>
        </p:spPr>
      </p:pic>
      <p:sp>
        <p:nvSpPr>
          <p:cNvPr id="305" name="Google Shape;305;p33"/>
          <p:cNvSpPr txBox="1"/>
          <p:nvPr>
            <p:ph type="title"/>
          </p:nvPr>
        </p:nvSpPr>
        <p:spPr>
          <a:xfrm>
            <a:off x="671175" y="4928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Competitors</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306" name="Google Shape;306;p33"/>
          <p:cNvGrpSpPr/>
          <p:nvPr/>
        </p:nvGrpSpPr>
        <p:grpSpPr>
          <a:xfrm flipH="1">
            <a:off x="8221050" y="2708050"/>
            <a:ext cx="670525" cy="3239750"/>
            <a:chOff x="146675" y="378750"/>
            <a:chExt cx="670525" cy="3239750"/>
          </a:xfrm>
        </p:grpSpPr>
        <p:sp>
          <p:nvSpPr>
            <p:cNvPr id="307" name="Google Shape;307;p33"/>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540000" y="445025"/>
            <a:ext cx="40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How can Apollon Company solve these issues?</a:t>
            </a:r>
            <a:endParaRPr sz="1400">
              <a:latin typeface="Montserrat"/>
              <a:ea typeface="Montserrat"/>
              <a:cs typeface="Montserrat"/>
              <a:sym typeface="Montserrat"/>
            </a:endParaRPr>
          </a:p>
        </p:txBody>
      </p:sp>
      <p:sp>
        <p:nvSpPr>
          <p:cNvPr id="314" name="Google Shape;314;p34"/>
          <p:cNvSpPr txBox="1"/>
          <p:nvPr>
            <p:ph idx="1" type="subTitle"/>
          </p:nvPr>
        </p:nvSpPr>
        <p:spPr>
          <a:xfrm>
            <a:off x="4688175" y="1863150"/>
            <a:ext cx="2480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Easy-to-use software</a:t>
            </a:r>
            <a:endParaRPr/>
          </a:p>
        </p:txBody>
      </p:sp>
      <p:sp>
        <p:nvSpPr>
          <p:cNvPr id="315" name="Google Shape;315;p34"/>
          <p:cNvSpPr txBox="1"/>
          <p:nvPr>
            <p:ph idx="3" type="subTitle"/>
          </p:nvPr>
        </p:nvSpPr>
        <p:spPr>
          <a:xfrm>
            <a:off x="1975700" y="1863150"/>
            <a:ext cx="2480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AI integration</a:t>
            </a:r>
            <a:endParaRPr/>
          </a:p>
        </p:txBody>
      </p:sp>
      <p:sp>
        <p:nvSpPr>
          <p:cNvPr id="316" name="Google Shape;316;p34"/>
          <p:cNvSpPr txBox="1"/>
          <p:nvPr>
            <p:ph idx="5" type="subTitle"/>
          </p:nvPr>
        </p:nvSpPr>
        <p:spPr>
          <a:xfrm>
            <a:off x="4688175" y="3724825"/>
            <a:ext cx="2480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Enhanced battery life</a:t>
            </a:r>
            <a:endParaRPr/>
          </a:p>
        </p:txBody>
      </p:sp>
      <p:sp>
        <p:nvSpPr>
          <p:cNvPr id="317" name="Google Shape;317;p34"/>
          <p:cNvSpPr txBox="1"/>
          <p:nvPr>
            <p:ph idx="7" type="subTitle"/>
          </p:nvPr>
        </p:nvSpPr>
        <p:spPr>
          <a:xfrm>
            <a:off x="1975700" y="3724825"/>
            <a:ext cx="2480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Better sensors</a:t>
            </a:r>
            <a:endParaRPr/>
          </a:p>
        </p:txBody>
      </p:sp>
      <p:grpSp>
        <p:nvGrpSpPr>
          <p:cNvPr id="318" name="Google Shape;318;p34"/>
          <p:cNvGrpSpPr/>
          <p:nvPr/>
        </p:nvGrpSpPr>
        <p:grpSpPr>
          <a:xfrm>
            <a:off x="2978933" y="1382123"/>
            <a:ext cx="473634" cy="473634"/>
            <a:chOff x="4456875" y="1435075"/>
            <a:chExt cx="481825" cy="481825"/>
          </a:xfrm>
        </p:grpSpPr>
        <p:sp>
          <p:nvSpPr>
            <p:cNvPr id="319" name="Google Shape;319;p3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 name="Google Shape;320;p3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 name="Google Shape;321;p3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 name="Google Shape;322;p3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 name="Google Shape;323;p3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 name="Google Shape;324;p3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 name="Google Shape;325;p3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 name="Google Shape;326;p3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 name="Google Shape;327;p3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 name="Google Shape;328;p3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 name="Google Shape;329;p3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 name="Google Shape;330;p3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 name="Google Shape;331;p3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 name="Google Shape;332;p3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 name="Google Shape;333;p3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 name="Google Shape;334;p3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 name="Google Shape;335;p3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3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3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8" name="Google Shape;338;p34"/>
          <p:cNvGrpSpPr/>
          <p:nvPr/>
        </p:nvGrpSpPr>
        <p:grpSpPr>
          <a:xfrm>
            <a:off x="2994078" y="3285752"/>
            <a:ext cx="443344" cy="439062"/>
            <a:chOff x="5049725" y="1435050"/>
            <a:chExt cx="486550" cy="481850"/>
          </a:xfrm>
        </p:grpSpPr>
        <p:sp>
          <p:nvSpPr>
            <p:cNvPr id="339" name="Google Shape;339;p3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0" name="Google Shape;340;p3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3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3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3" name="Google Shape;343;p34"/>
          <p:cNvGrpSpPr/>
          <p:nvPr/>
        </p:nvGrpSpPr>
        <p:grpSpPr>
          <a:xfrm>
            <a:off x="5671502" y="1378263"/>
            <a:ext cx="513433" cy="481332"/>
            <a:chOff x="4456875" y="2635825"/>
            <a:chExt cx="481825" cy="451700"/>
          </a:xfrm>
        </p:grpSpPr>
        <p:sp>
          <p:nvSpPr>
            <p:cNvPr id="344" name="Google Shape;344;p3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5" name="Google Shape;345;p3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6" name="Google Shape;346;p3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 name="Google Shape;347;p3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3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 name="Google Shape;349;p3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 name="Google Shape;350;p34"/>
          <p:cNvGrpSpPr/>
          <p:nvPr/>
        </p:nvGrpSpPr>
        <p:grpSpPr>
          <a:xfrm>
            <a:off x="5679366" y="3229061"/>
            <a:ext cx="497679" cy="495775"/>
            <a:chOff x="898875" y="4399275"/>
            <a:chExt cx="483700" cy="481850"/>
          </a:xfrm>
        </p:grpSpPr>
        <p:sp>
          <p:nvSpPr>
            <p:cNvPr id="351" name="Google Shape;351;p3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 name="Google Shape;352;p34"/>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3" name="Google Shape;353;p3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4" name="Google Shape;354;p3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5" name="Google Shape;355;p3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 name="Google Shape;356;p3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 name="Google Shape;357;p3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 name="Google Shape;358;p3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Search and Rescue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6"/>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Covering large areas in search of missing persons or survivors, being used as </a:t>
            </a:r>
            <a:r>
              <a:rPr lang="en"/>
              <a:t>communication</a:t>
            </a:r>
            <a:r>
              <a:rPr lang="en"/>
              <a:t> relays, or assessing hazardous situations</a:t>
            </a:r>
            <a:endParaRPr/>
          </a:p>
          <a:p>
            <a:pPr indent="-317500" lvl="0" marL="457200" rtl="0" algn="l">
              <a:spcBef>
                <a:spcPts val="1000"/>
              </a:spcBef>
              <a:spcAft>
                <a:spcPts val="0"/>
              </a:spcAft>
              <a:buSzPts val="1400"/>
              <a:buChar char="●"/>
            </a:pPr>
            <a:r>
              <a:rPr lang="en"/>
              <a:t>According to a report from FactMR in 2022, the global search and rescue drone market had a market size of 2.8 billion, with a Compound Annual Growth Rate (CAGR) of 13.6%</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Level of training</a:t>
            </a:r>
            <a:endParaRPr/>
          </a:p>
          <a:p>
            <a:pPr indent="-317500" lvl="1" marL="914400" rtl="0" algn="l">
              <a:spcBef>
                <a:spcPts val="1600"/>
              </a:spcBef>
              <a:spcAft>
                <a:spcPts val="0"/>
              </a:spcAft>
              <a:buSzPts val="1400"/>
              <a:buChar char="○"/>
            </a:pPr>
            <a:r>
              <a:rPr lang="en"/>
              <a:t>Battery length</a:t>
            </a:r>
            <a:endParaRPr/>
          </a:p>
          <a:p>
            <a:pPr indent="-317500" lvl="1" marL="914400" rtl="0" algn="l">
              <a:spcBef>
                <a:spcPts val="1600"/>
              </a:spcBef>
              <a:spcAft>
                <a:spcPts val="1600"/>
              </a:spcAft>
              <a:buSzPts val="1400"/>
              <a:buChar char="○"/>
            </a:pPr>
            <a:r>
              <a:rPr lang="en"/>
              <a:t>Connectability</a:t>
            </a:r>
            <a:endParaRPr/>
          </a:p>
        </p:txBody>
      </p:sp>
      <p:pic>
        <p:nvPicPr>
          <p:cNvPr id="369" name="Google Shape;369;p36"/>
          <p:cNvPicPr preferRelativeResize="0"/>
          <p:nvPr/>
        </p:nvPicPr>
        <p:blipFill rotWithShape="1">
          <a:blip r:embed="rId3">
            <a:alphaModFix/>
          </a:blip>
          <a:srcRect b="0" l="22485" r="22485" t="0"/>
          <a:stretch/>
        </p:blipFill>
        <p:spPr>
          <a:xfrm>
            <a:off x="4925100" y="-6625"/>
            <a:ext cx="4246800" cy="5143500"/>
          </a:xfrm>
          <a:prstGeom prst="rect">
            <a:avLst/>
          </a:prstGeom>
          <a:noFill/>
          <a:ln>
            <a:noFill/>
          </a:ln>
        </p:spPr>
      </p:pic>
      <p:sp>
        <p:nvSpPr>
          <p:cNvPr id="370" name="Google Shape;370;p36"/>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Search and Rescue</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371" name="Google Shape;371;p36"/>
          <p:cNvGrpSpPr/>
          <p:nvPr/>
        </p:nvGrpSpPr>
        <p:grpSpPr>
          <a:xfrm flipH="1">
            <a:off x="8221050" y="2708050"/>
            <a:ext cx="670525" cy="3239750"/>
            <a:chOff x="146675" y="378750"/>
            <a:chExt cx="670525" cy="3239750"/>
          </a:xfrm>
        </p:grpSpPr>
        <p:sp>
          <p:nvSpPr>
            <p:cNvPr id="372" name="Google Shape;372;p3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b="0" l="22485" r="22485" t="0"/>
          <a:stretch/>
        </p:blipFill>
        <p:spPr>
          <a:xfrm>
            <a:off x="4925100" y="-6625"/>
            <a:ext cx="4246800" cy="5143500"/>
          </a:xfrm>
          <a:prstGeom prst="rect">
            <a:avLst/>
          </a:prstGeom>
          <a:noFill/>
          <a:ln>
            <a:noFill/>
          </a:ln>
        </p:spPr>
      </p:pic>
      <p:sp>
        <p:nvSpPr>
          <p:cNvPr id="379" name="Google Shape;379;p37"/>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DJI:</a:t>
            </a:r>
            <a:endParaRPr/>
          </a:p>
          <a:p>
            <a:pPr indent="-292100" lvl="0" marL="457200" rtl="0" algn="l">
              <a:spcBef>
                <a:spcPts val="1000"/>
              </a:spcBef>
              <a:spcAft>
                <a:spcPts val="0"/>
              </a:spcAft>
              <a:buSzPts val="1000"/>
              <a:buChar char="●"/>
            </a:pPr>
            <a:r>
              <a:rPr lang="en" sz="1000"/>
              <a:t>Modular drones with specialized attachments for flexibility.</a:t>
            </a:r>
            <a:endParaRPr sz="1000"/>
          </a:p>
          <a:p>
            <a:pPr indent="-292100" lvl="0" marL="457200" rtl="0" algn="l">
              <a:spcBef>
                <a:spcPts val="1000"/>
              </a:spcBef>
              <a:spcAft>
                <a:spcPts val="0"/>
              </a:spcAft>
              <a:buSzPts val="1000"/>
              <a:buChar char="●"/>
            </a:pPr>
            <a:r>
              <a:rPr lang="en" sz="1000"/>
              <a:t>Adaptable for various applications through sensor and tool attachments.</a:t>
            </a:r>
            <a:endParaRPr sz="1000"/>
          </a:p>
          <a:p>
            <a:pPr indent="-292100" lvl="0" marL="457200" rtl="0" algn="l">
              <a:spcBef>
                <a:spcPts val="1000"/>
              </a:spcBef>
              <a:spcAft>
                <a:spcPts val="0"/>
              </a:spcAft>
              <a:buSzPts val="1000"/>
              <a:buChar char="●"/>
            </a:pPr>
            <a:r>
              <a:rPr lang="en" sz="1000"/>
              <a:t>Comprehensive product range and ecosystem for diverse user needs.</a:t>
            </a:r>
            <a:endParaRPr sz="1000"/>
          </a:p>
          <a:p>
            <a:pPr indent="-292100" lvl="0" marL="457200" rtl="0" algn="l">
              <a:spcBef>
                <a:spcPts val="1000"/>
              </a:spcBef>
              <a:spcAft>
                <a:spcPts val="0"/>
              </a:spcAft>
              <a:buSzPts val="1000"/>
              <a:buChar char="●"/>
            </a:pPr>
            <a:r>
              <a:rPr lang="en" sz="1000"/>
              <a:t>Industry leader in drone innovation and technology.</a:t>
            </a:r>
            <a:endParaRPr sz="1000"/>
          </a:p>
          <a:p>
            <a:pPr indent="-317500" lvl="0" marL="457200" rtl="0" algn="l">
              <a:spcBef>
                <a:spcPts val="1000"/>
              </a:spcBef>
              <a:spcAft>
                <a:spcPts val="0"/>
              </a:spcAft>
              <a:buSzPts val="1400"/>
              <a:buChar char="●"/>
            </a:pPr>
            <a:r>
              <a:rPr lang="en"/>
              <a:t>Aerotronics:</a:t>
            </a:r>
            <a:endParaRPr/>
          </a:p>
          <a:p>
            <a:pPr indent="-292100" lvl="0" marL="457200" rtl="0" algn="l">
              <a:spcBef>
                <a:spcPts val="1000"/>
              </a:spcBef>
              <a:spcAft>
                <a:spcPts val="0"/>
              </a:spcAft>
              <a:buSzPts val="1000"/>
              <a:buChar char="●"/>
            </a:pPr>
            <a:r>
              <a:rPr lang="en" sz="1000"/>
              <a:t>Innovative modular design for durability.</a:t>
            </a:r>
            <a:endParaRPr sz="1000"/>
          </a:p>
          <a:p>
            <a:pPr indent="-292100" lvl="0" marL="457200" rtl="0" algn="l">
              <a:spcBef>
                <a:spcPts val="1000"/>
              </a:spcBef>
              <a:spcAft>
                <a:spcPts val="0"/>
              </a:spcAft>
              <a:buSzPts val="1000"/>
              <a:buChar char="●"/>
            </a:pPr>
            <a:r>
              <a:rPr lang="en" sz="1000"/>
              <a:t>Weather-tested for reliability in extreme conditions.</a:t>
            </a:r>
            <a:endParaRPr sz="1000"/>
          </a:p>
          <a:p>
            <a:pPr indent="-292100" lvl="0" marL="457200" rtl="0" algn="l">
              <a:spcBef>
                <a:spcPts val="1000"/>
              </a:spcBef>
              <a:spcAft>
                <a:spcPts val="0"/>
              </a:spcAft>
              <a:buSzPts val="1000"/>
              <a:buChar char="●"/>
            </a:pPr>
            <a:r>
              <a:rPr lang="en" sz="1000"/>
              <a:t>Long-lasting enhancements, reducing replacements.</a:t>
            </a:r>
            <a:endParaRPr sz="1000"/>
          </a:p>
          <a:p>
            <a:pPr indent="-292100" lvl="0" marL="457200" rtl="0" algn="l">
              <a:spcBef>
                <a:spcPts val="1000"/>
              </a:spcBef>
              <a:spcAft>
                <a:spcPts val="1000"/>
              </a:spcAft>
              <a:buSzPts val="1000"/>
              <a:buChar char="●"/>
            </a:pPr>
            <a:r>
              <a:rPr lang="en" sz="1000"/>
              <a:t>Produces dependable drones for demanding situations.</a:t>
            </a:r>
            <a:endParaRPr sz="1000"/>
          </a:p>
        </p:txBody>
      </p:sp>
      <p:sp>
        <p:nvSpPr>
          <p:cNvPr id="380" name="Google Shape;380;p37"/>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Competition</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381" name="Google Shape;381;p37"/>
          <p:cNvGrpSpPr/>
          <p:nvPr/>
        </p:nvGrpSpPr>
        <p:grpSpPr>
          <a:xfrm flipH="1">
            <a:off x="8221050" y="2708050"/>
            <a:ext cx="670525" cy="3239750"/>
            <a:chOff x="146675" y="378750"/>
            <a:chExt cx="670525" cy="3239750"/>
          </a:xfrm>
        </p:grpSpPr>
        <p:sp>
          <p:nvSpPr>
            <p:cNvPr id="382" name="Google Shape;382;p3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Public Safety, Security, Surveillance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Use of drones for </a:t>
            </a:r>
            <a:r>
              <a:rPr lang="en"/>
              <a:t>police, security, and public safety operations, including crowd monitoring, traffic control, border surveillance, search and rescue, disaster response, and firefighting</a:t>
            </a:r>
            <a:endParaRPr sz="1600"/>
          </a:p>
          <a:p>
            <a:pPr indent="-317500" lvl="0" marL="457200" rtl="0" algn="l">
              <a:spcBef>
                <a:spcPts val="1000"/>
              </a:spcBef>
              <a:spcAft>
                <a:spcPts val="0"/>
              </a:spcAft>
              <a:buSzPts val="1400"/>
              <a:buChar char="●"/>
            </a:pPr>
            <a:r>
              <a:rPr lang="en"/>
              <a:t>According to a report published by MarketsandMarkets in 2023, the global public safety drone market was estimated to have a market size of 1.1 billion, with a projected Compound Annual Growth Rate (CAGR) of 13.0%</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Level of training</a:t>
            </a:r>
            <a:endParaRPr/>
          </a:p>
          <a:p>
            <a:pPr indent="-317500" lvl="1" marL="914400" rtl="0" algn="l">
              <a:spcBef>
                <a:spcPts val="1600"/>
              </a:spcBef>
              <a:spcAft>
                <a:spcPts val="1600"/>
              </a:spcAft>
              <a:buSzPts val="1400"/>
              <a:buChar char="○"/>
            </a:pPr>
            <a:r>
              <a:rPr lang="en"/>
              <a:t>Battery length</a:t>
            </a:r>
            <a:endParaRPr/>
          </a:p>
        </p:txBody>
      </p:sp>
      <p:pic>
        <p:nvPicPr>
          <p:cNvPr id="394" name="Google Shape;394;p39"/>
          <p:cNvPicPr preferRelativeResize="0"/>
          <p:nvPr/>
        </p:nvPicPr>
        <p:blipFill rotWithShape="1">
          <a:blip r:embed="rId3">
            <a:alphaModFix/>
          </a:blip>
          <a:srcRect b="0" l="22446" r="22441" t="0"/>
          <a:stretch/>
        </p:blipFill>
        <p:spPr>
          <a:xfrm>
            <a:off x="4925100" y="-6625"/>
            <a:ext cx="4246800" cy="5143500"/>
          </a:xfrm>
          <a:prstGeom prst="rect">
            <a:avLst/>
          </a:prstGeom>
          <a:noFill/>
          <a:ln>
            <a:noFill/>
          </a:ln>
        </p:spPr>
      </p:pic>
      <p:sp>
        <p:nvSpPr>
          <p:cNvPr id="395" name="Google Shape;395;p39"/>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Public Safety, Security, </a:t>
            </a:r>
            <a:r>
              <a:rPr lang="en" sz="1500">
                <a:latin typeface="Montserrat"/>
                <a:ea typeface="Montserrat"/>
                <a:cs typeface="Montserrat"/>
                <a:sym typeface="Montserrat"/>
              </a:rPr>
              <a:t>Surveillance</a:t>
            </a:r>
            <a:endParaRPr sz="15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457200" marR="0" rtl="0" algn="l">
              <a:lnSpc>
                <a:spcPct val="100000"/>
              </a:lnSpc>
              <a:spcBef>
                <a:spcPts val="0"/>
              </a:spcBef>
              <a:spcAft>
                <a:spcPts val="1000"/>
              </a:spcAft>
              <a:buNone/>
            </a:pPr>
            <a:r>
              <a:t/>
            </a:r>
            <a:endParaRPr b="0" sz="1400">
              <a:solidFill>
                <a:schemeClr val="dk2"/>
              </a:solidFill>
            </a:endParaRPr>
          </a:p>
        </p:txBody>
      </p:sp>
      <p:grpSp>
        <p:nvGrpSpPr>
          <p:cNvPr id="396" name="Google Shape;396;p39"/>
          <p:cNvGrpSpPr/>
          <p:nvPr/>
        </p:nvGrpSpPr>
        <p:grpSpPr>
          <a:xfrm flipH="1">
            <a:off x="8221050" y="2708050"/>
            <a:ext cx="670525" cy="3239750"/>
            <a:chOff x="146675" y="378750"/>
            <a:chExt cx="670525" cy="3239750"/>
          </a:xfrm>
        </p:grpSpPr>
        <p:sp>
          <p:nvSpPr>
            <p:cNvPr id="397" name="Google Shape;397;p3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0"/>
          <p:cNvPicPr preferRelativeResize="0"/>
          <p:nvPr/>
        </p:nvPicPr>
        <p:blipFill rotWithShape="1">
          <a:blip r:embed="rId3">
            <a:alphaModFix/>
          </a:blip>
          <a:srcRect b="0" l="22446" r="22441" t="0"/>
          <a:stretch/>
        </p:blipFill>
        <p:spPr>
          <a:xfrm>
            <a:off x="4925100" y="-6625"/>
            <a:ext cx="4246800" cy="5143500"/>
          </a:xfrm>
          <a:prstGeom prst="rect">
            <a:avLst/>
          </a:prstGeom>
          <a:noFill/>
          <a:ln>
            <a:noFill/>
          </a:ln>
        </p:spPr>
      </p:pic>
      <p:sp>
        <p:nvSpPr>
          <p:cNvPr id="404" name="Google Shape;404;p40"/>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Draganfly/Lufthansa Industry Solutions Merger:</a:t>
            </a:r>
            <a:endParaRPr/>
          </a:p>
          <a:p>
            <a:pPr indent="-266700" lvl="0" marL="457200" rtl="0" algn="l">
              <a:spcBef>
                <a:spcPts val="1000"/>
              </a:spcBef>
              <a:spcAft>
                <a:spcPts val="0"/>
              </a:spcAft>
              <a:buSzPts val="600"/>
              <a:buChar char="●"/>
            </a:pPr>
            <a:r>
              <a:rPr lang="en" sz="1000"/>
              <a:t>Expertise in AI-powered maritime cargo inspections.</a:t>
            </a:r>
            <a:endParaRPr sz="1000"/>
          </a:p>
          <a:p>
            <a:pPr indent="-266700" lvl="0" marL="457200" rtl="0" algn="l">
              <a:spcBef>
                <a:spcPts val="1000"/>
              </a:spcBef>
              <a:spcAft>
                <a:spcPts val="0"/>
              </a:spcAft>
              <a:buSzPts val="600"/>
              <a:buChar char="●"/>
            </a:pPr>
            <a:r>
              <a:rPr lang="en" sz="1000"/>
              <a:t>Offers comprehensive solutions for various industries, including maritime logistics.</a:t>
            </a:r>
            <a:endParaRPr sz="1000"/>
          </a:p>
          <a:p>
            <a:pPr indent="-292100" lvl="0" marL="457200" rtl="0" algn="l">
              <a:spcBef>
                <a:spcPts val="1000"/>
              </a:spcBef>
              <a:spcAft>
                <a:spcPts val="0"/>
              </a:spcAft>
              <a:buSzPts val="1000"/>
              <a:buChar char="●"/>
            </a:pPr>
            <a:r>
              <a:rPr lang="en"/>
              <a:t>Iron Drone:</a:t>
            </a:r>
            <a:endParaRPr/>
          </a:p>
          <a:p>
            <a:pPr indent="-266700" lvl="0" marL="457200" rtl="0" algn="l">
              <a:spcBef>
                <a:spcPts val="1000"/>
              </a:spcBef>
              <a:spcAft>
                <a:spcPts val="0"/>
              </a:spcAft>
              <a:buSzPts val="600"/>
              <a:buChar char="●"/>
            </a:pPr>
            <a:r>
              <a:rPr lang="en" sz="1000"/>
              <a:t>Advanced security drones intercept rogue drones without jamming.</a:t>
            </a:r>
            <a:endParaRPr sz="1000"/>
          </a:p>
          <a:p>
            <a:pPr indent="-266700" lvl="0" marL="457200" rtl="0" algn="l">
              <a:spcBef>
                <a:spcPts val="1000"/>
              </a:spcBef>
              <a:spcAft>
                <a:spcPts val="0"/>
              </a:spcAft>
              <a:buSzPts val="600"/>
              <a:buChar char="●"/>
            </a:pPr>
            <a:r>
              <a:rPr lang="en" sz="1000"/>
              <a:t>Trusted solution for airspace protection.</a:t>
            </a:r>
            <a:endParaRPr sz="1000"/>
          </a:p>
          <a:p>
            <a:pPr indent="-292100" lvl="0" marL="457200" rtl="0" algn="l">
              <a:spcBef>
                <a:spcPts val="1000"/>
              </a:spcBef>
              <a:spcAft>
                <a:spcPts val="0"/>
              </a:spcAft>
              <a:buSzPts val="1000"/>
              <a:buChar char="●"/>
            </a:pPr>
            <a:r>
              <a:rPr lang="en"/>
              <a:t>Skydio:</a:t>
            </a:r>
            <a:endParaRPr/>
          </a:p>
          <a:p>
            <a:pPr indent="-266700" lvl="0" marL="457200" rtl="0" algn="l">
              <a:spcBef>
                <a:spcPts val="1000"/>
              </a:spcBef>
              <a:spcAft>
                <a:spcPts val="0"/>
              </a:spcAft>
              <a:buSzPts val="600"/>
              <a:buChar char="●"/>
            </a:pPr>
            <a:r>
              <a:rPr lang="en" sz="1000"/>
              <a:t>Versatile drones for fire, police, and emergency services.</a:t>
            </a:r>
            <a:endParaRPr sz="1000"/>
          </a:p>
          <a:p>
            <a:pPr indent="-266700" lvl="0" marL="457200" rtl="0" algn="l">
              <a:spcBef>
                <a:spcPts val="1000"/>
              </a:spcBef>
              <a:spcAft>
                <a:spcPts val="1000"/>
              </a:spcAft>
              <a:buSzPts val="600"/>
              <a:buChar char="●"/>
            </a:pPr>
            <a:r>
              <a:rPr lang="en" sz="1000"/>
              <a:t>Strong cybersecurity for data integrity and trust in operations.</a:t>
            </a:r>
            <a:endParaRPr sz="1000"/>
          </a:p>
        </p:txBody>
      </p:sp>
      <p:sp>
        <p:nvSpPr>
          <p:cNvPr id="405" name="Google Shape;405;p40"/>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Competition</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06" name="Google Shape;406;p40"/>
          <p:cNvGrpSpPr/>
          <p:nvPr/>
        </p:nvGrpSpPr>
        <p:grpSpPr>
          <a:xfrm flipH="1">
            <a:off x="8221050" y="2708050"/>
            <a:ext cx="670525" cy="3239750"/>
            <a:chOff x="146675" y="378750"/>
            <a:chExt cx="670525" cy="3239750"/>
          </a:xfrm>
        </p:grpSpPr>
        <p:sp>
          <p:nvSpPr>
            <p:cNvPr id="407" name="Google Shape;407;p4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Agriculture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8686"/>
            </a:gs>
            <a:gs pos="100000">
              <a:srgbClr val="C32B2B"/>
            </a:gs>
          </a:gsLst>
          <a:lin ang="5400012" scaled="0"/>
        </a:gradFill>
      </p:bgPr>
    </p:bg>
    <p:spTree>
      <p:nvGrpSpPr>
        <p:cNvPr id="229" name="Shape 229"/>
        <p:cNvGrpSpPr/>
        <p:nvPr/>
      </p:nvGrpSpPr>
      <p:grpSpPr>
        <a:xfrm>
          <a:off x="0" y="0"/>
          <a:ext cx="0" cy="0"/>
          <a:chOff x="0" y="0"/>
          <a:chExt cx="0" cy="0"/>
        </a:xfrm>
      </p:grpSpPr>
      <p:sp>
        <p:nvSpPr>
          <p:cNvPr id="230" name="Google Shape;230;p24"/>
          <p:cNvSpPr txBox="1"/>
          <p:nvPr>
            <p:ph type="title"/>
          </p:nvPr>
        </p:nvSpPr>
        <p:spPr>
          <a:xfrm>
            <a:off x="725850" y="2325550"/>
            <a:ext cx="54087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Industry Summaries </a:t>
            </a:r>
            <a:endParaRPr/>
          </a:p>
        </p:txBody>
      </p:sp>
      <p:sp>
        <p:nvSpPr>
          <p:cNvPr id="231" name="Google Shape;231;p24"/>
          <p:cNvSpPr txBox="1"/>
          <p:nvPr>
            <p:ph idx="1" type="subTitle"/>
          </p:nvPr>
        </p:nvSpPr>
        <p:spPr>
          <a:xfrm>
            <a:off x="725850" y="2819275"/>
            <a:ext cx="4389300" cy="60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Defining the Market &amp; Addressing Key Challenges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Use of drones for crop management and </a:t>
            </a:r>
            <a:r>
              <a:rPr lang="en"/>
              <a:t>yield</a:t>
            </a:r>
            <a:r>
              <a:rPr lang="en"/>
              <a:t> efficiency, used to monitor large fields quickly and </a:t>
            </a:r>
            <a:r>
              <a:rPr lang="en"/>
              <a:t>provide data for better informed models</a:t>
            </a:r>
            <a:endParaRPr sz="1600"/>
          </a:p>
          <a:p>
            <a:pPr indent="-317500" lvl="0" marL="457200" rtl="0" algn="l">
              <a:spcBef>
                <a:spcPts val="1000"/>
              </a:spcBef>
              <a:spcAft>
                <a:spcPts val="0"/>
              </a:spcAft>
              <a:buSzPts val="1400"/>
              <a:buChar char="●"/>
            </a:pPr>
            <a:r>
              <a:rPr lang="en"/>
              <a:t>According to a report by Fortune Business Insights in 2022, the global agriculture drones market reached a market size of 4.2 billion with a Compound Annual Growth Rate (CAGR) of 20.30%</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Price</a:t>
            </a:r>
            <a:endParaRPr/>
          </a:p>
          <a:p>
            <a:pPr indent="-317500" lvl="1" marL="914400" rtl="0" algn="l">
              <a:spcBef>
                <a:spcPts val="1600"/>
              </a:spcBef>
              <a:spcAft>
                <a:spcPts val="0"/>
              </a:spcAft>
              <a:buSzPts val="1400"/>
              <a:buChar char="○"/>
            </a:pPr>
            <a:r>
              <a:rPr lang="en"/>
              <a:t>Battery length</a:t>
            </a:r>
            <a:endParaRPr/>
          </a:p>
          <a:p>
            <a:pPr indent="-317500" lvl="1" marL="914400" rtl="0" algn="l">
              <a:spcBef>
                <a:spcPts val="1600"/>
              </a:spcBef>
              <a:spcAft>
                <a:spcPts val="1600"/>
              </a:spcAft>
              <a:buSzPts val="1400"/>
              <a:buChar char="○"/>
            </a:pPr>
            <a:r>
              <a:rPr lang="en"/>
              <a:t>Weather </a:t>
            </a:r>
            <a:r>
              <a:rPr lang="en"/>
              <a:t>Interference</a:t>
            </a:r>
            <a:endParaRPr/>
          </a:p>
        </p:txBody>
      </p:sp>
      <p:pic>
        <p:nvPicPr>
          <p:cNvPr id="419" name="Google Shape;419;p42"/>
          <p:cNvPicPr preferRelativeResize="0"/>
          <p:nvPr/>
        </p:nvPicPr>
        <p:blipFill rotWithShape="1">
          <a:blip r:embed="rId3">
            <a:alphaModFix/>
          </a:blip>
          <a:srcRect b="0" l="22463" r="22463" t="0"/>
          <a:stretch/>
        </p:blipFill>
        <p:spPr>
          <a:xfrm>
            <a:off x="4925100" y="-6625"/>
            <a:ext cx="4246800" cy="5143500"/>
          </a:xfrm>
          <a:prstGeom prst="rect">
            <a:avLst/>
          </a:prstGeom>
          <a:noFill/>
          <a:ln>
            <a:noFill/>
          </a:ln>
        </p:spPr>
      </p:pic>
      <p:sp>
        <p:nvSpPr>
          <p:cNvPr id="420" name="Google Shape;420;p42"/>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Agriculture</a:t>
            </a:r>
            <a:endParaRPr sz="15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457200" marR="0" rtl="0" algn="l">
              <a:lnSpc>
                <a:spcPct val="100000"/>
              </a:lnSpc>
              <a:spcBef>
                <a:spcPts val="0"/>
              </a:spcBef>
              <a:spcAft>
                <a:spcPts val="1000"/>
              </a:spcAft>
              <a:buNone/>
            </a:pPr>
            <a:r>
              <a:t/>
            </a:r>
            <a:endParaRPr b="0" sz="1400">
              <a:solidFill>
                <a:schemeClr val="dk2"/>
              </a:solidFill>
            </a:endParaRPr>
          </a:p>
        </p:txBody>
      </p:sp>
      <p:grpSp>
        <p:nvGrpSpPr>
          <p:cNvPr id="421" name="Google Shape;421;p42"/>
          <p:cNvGrpSpPr/>
          <p:nvPr/>
        </p:nvGrpSpPr>
        <p:grpSpPr>
          <a:xfrm flipH="1">
            <a:off x="8221050" y="2708050"/>
            <a:ext cx="670525" cy="3239750"/>
            <a:chOff x="146675" y="378750"/>
            <a:chExt cx="670525" cy="3239750"/>
          </a:xfrm>
        </p:grpSpPr>
        <p:sp>
          <p:nvSpPr>
            <p:cNvPr id="422" name="Google Shape;422;p4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3"/>
          <p:cNvPicPr preferRelativeResize="0"/>
          <p:nvPr/>
        </p:nvPicPr>
        <p:blipFill rotWithShape="1">
          <a:blip r:embed="rId3">
            <a:alphaModFix/>
          </a:blip>
          <a:srcRect b="0" l="22463" r="22463" t="0"/>
          <a:stretch/>
        </p:blipFill>
        <p:spPr>
          <a:xfrm>
            <a:off x="4925100" y="-6625"/>
            <a:ext cx="4246800" cy="5143500"/>
          </a:xfrm>
          <a:prstGeom prst="rect">
            <a:avLst/>
          </a:prstGeom>
          <a:noFill/>
          <a:ln>
            <a:noFill/>
          </a:ln>
        </p:spPr>
      </p:pic>
      <p:sp>
        <p:nvSpPr>
          <p:cNvPr id="429" name="Google Shape;429;p43"/>
          <p:cNvSpPr txBox="1"/>
          <p:nvPr>
            <p:ph idx="1" type="subTitle"/>
          </p:nvPr>
        </p:nvSpPr>
        <p:spPr>
          <a:xfrm>
            <a:off x="234575" y="784825"/>
            <a:ext cx="45375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2100" lvl="0" marL="457200" rtl="0" algn="l">
              <a:spcBef>
                <a:spcPts val="1000"/>
              </a:spcBef>
              <a:spcAft>
                <a:spcPts val="0"/>
              </a:spcAft>
              <a:buSzPts val="1000"/>
              <a:buChar char="●"/>
            </a:pPr>
            <a:r>
              <a:rPr lang="en"/>
              <a:t>AeroVironment:</a:t>
            </a:r>
            <a:endParaRPr/>
          </a:p>
          <a:p>
            <a:pPr indent="-254000" lvl="0" marL="457200" rtl="0" algn="l">
              <a:spcBef>
                <a:spcPts val="1000"/>
              </a:spcBef>
              <a:spcAft>
                <a:spcPts val="0"/>
              </a:spcAft>
              <a:buSzPts val="400"/>
              <a:buChar char="●"/>
            </a:pPr>
            <a:r>
              <a:rPr lang="en" sz="800"/>
              <a:t>Develops hybrid drones for autonomous scanning and data collection.</a:t>
            </a:r>
            <a:endParaRPr sz="800"/>
          </a:p>
          <a:p>
            <a:pPr indent="-254000" lvl="0" marL="457200" rtl="0" algn="l">
              <a:spcBef>
                <a:spcPts val="1000"/>
              </a:spcBef>
              <a:spcAft>
                <a:spcPts val="0"/>
              </a:spcAft>
              <a:buSzPts val="400"/>
              <a:buChar char="●"/>
            </a:pPr>
            <a:r>
              <a:rPr lang="en" sz="800"/>
              <a:t>Provides data-driven field change recommendations.</a:t>
            </a:r>
            <a:endParaRPr sz="800"/>
          </a:p>
          <a:p>
            <a:pPr indent="-254000" lvl="0" marL="457200" rtl="0" algn="l">
              <a:spcBef>
                <a:spcPts val="1000"/>
              </a:spcBef>
              <a:spcAft>
                <a:spcPts val="0"/>
              </a:spcAft>
              <a:buSzPts val="400"/>
              <a:buChar char="●"/>
            </a:pPr>
            <a:r>
              <a:rPr lang="en" sz="800"/>
              <a:t>Covers over 45 acres in a 45-minute flight for enhanced data collection.</a:t>
            </a:r>
            <a:endParaRPr sz="800"/>
          </a:p>
          <a:p>
            <a:pPr indent="-292100" lvl="0" marL="457200" rtl="0" algn="l">
              <a:spcBef>
                <a:spcPts val="1000"/>
              </a:spcBef>
              <a:spcAft>
                <a:spcPts val="0"/>
              </a:spcAft>
              <a:buSzPts val="1000"/>
              <a:buChar char="●"/>
            </a:pPr>
            <a:r>
              <a:rPr lang="en"/>
              <a:t>DJI:</a:t>
            </a:r>
            <a:endParaRPr/>
          </a:p>
          <a:p>
            <a:pPr indent="-254000" lvl="0" marL="457200" rtl="0" algn="l">
              <a:spcBef>
                <a:spcPts val="1000"/>
              </a:spcBef>
              <a:spcAft>
                <a:spcPts val="0"/>
              </a:spcAft>
              <a:buSzPts val="400"/>
              <a:buChar char="●"/>
            </a:pPr>
            <a:r>
              <a:rPr lang="en" sz="800"/>
              <a:t>Efficient fertilizer spreading at 1.5 Tonnes per hour.</a:t>
            </a:r>
            <a:endParaRPr sz="800"/>
          </a:p>
          <a:p>
            <a:pPr indent="-254000" lvl="0" marL="457200" rtl="0" algn="l">
              <a:spcBef>
                <a:spcPts val="1000"/>
              </a:spcBef>
              <a:spcAft>
                <a:spcPts val="0"/>
              </a:spcAft>
              <a:buSzPts val="400"/>
              <a:buChar char="●"/>
            </a:pPr>
            <a:r>
              <a:rPr lang="en" sz="800"/>
              <a:t>Versatile for various operations, including mapping and surveying.</a:t>
            </a:r>
            <a:endParaRPr sz="800"/>
          </a:p>
          <a:p>
            <a:pPr indent="-254000" lvl="0" marL="457200" rtl="0" algn="l">
              <a:spcBef>
                <a:spcPts val="1000"/>
              </a:spcBef>
              <a:spcAft>
                <a:spcPts val="0"/>
              </a:spcAft>
              <a:buSzPts val="400"/>
              <a:buChar char="●"/>
            </a:pPr>
            <a:r>
              <a:rPr lang="en" sz="800"/>
              <a:t>Established and reliable brand in the drone industry.</a:t>
            </a:r>
            <a:endParaRPr sz="800"/>
          </a:p>
          <a:p>
            <a:pPr indent="-292100" lvl="0" marL="457200" rtl="0" algn="l">
              <a:spcBef>
                <a:spcPts val="1000"/>
              </a:spcBef>
              <a:spcAft>
                <a:spcPts val="0"/>
              </a:spcAft>
              <a:buSzPts val="1000"/>
              <a:buChar char="●"/>
            </a:pPr>
            <a:r>
              <a:rPr lang="en"/>
              <a:t>AgEagle:</a:t>
            </a:r>
            <a:endParaRPr/>
          </a:p>
          <a:p>
            <a:pPr indent="-254000" lvl="0" marL="457200" rtl="0" algn="l">
              <a:spcBef>
                <a:spcPts val="1000"/>
              </a:spcBef>
              <a:spcAft>
                <a:spcPts val="0"/>
              </a:spcAft>
              <a:buSzPts val="400"/>
              <a:buChar char="●"/>
            </a:pPr>
            <a:r>
              <a:rPr lang="en" sz="800"/>
              <a:t>Specializes in fixed-wing drones for precise agricultural data collection.</a:t>
            </a:r>
            <a:endParaRPr sz="800"/>
          </a:p>
          <a:p>
            <a:pPr indent="-254000" lvl="0" marL="457200" rtl="0" algn="l">
              <a:spcBef>
                <a:spcPts val="1000"/>
              </a:spcBef>
              <a:spcAft>
                <a:spcPts val="0"/>
              </a:spcAft>
              <a:buSzPts val="400"/>
              <a:buChar char="●"/>
            </a:pPr>
            <a:r>
              <a:rPr lang="en" sz="800"/>
              <a:t>Supports detailed mapping, water management, crop monitoring, yield prediction, and plant counting.</a:t>
            </a:r>
            <a:endParaRPr sz="800"/>
          </a:p>
          <a:p>
            <a:pPr indent="-254000" lvl="0" marL="457200" rtl="0" algn="l">
              <a:spcBef>
                <a:spcPts val="1000"/>
              </a:spcBef>
              <a:spcAft>
                <a:spcPts val="1000"/>
              </a:spcAft>
              <a:buSzPts val="400"/>
              <a:buChar char="●"/>
            </a:pPr>
            <a:r>
              <a:rPr lang="en" sz="800"/>
              <a:t>Enhances overall agricultural management efficiency.</a:t>
            </a:r>
            <a:endParaRPr sz="800"/>
          </a:p>
        </p:txBody>
      </p:sp>
      <p:sp>
        <p:nvSpPr>
          <p:cNvPr id="430" name="Google Shape;430;p43"/>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Competition</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31" name="Google Shape;431;p43"/>
          <p:cNvGrpSpPr/>
          <p:nvPr/>
        </p:nvGrpSpPr>
        <p:grpSpPr>
          <a:xfrm flipH="1">
            <a:off x="8221050" y="2708050"/>
            <a:ext cx="670525" cy="3239750"/>
            <a:chOff x="146675" y="378750"/>
            <a:chExt cx="670525" cy="3239750"/>
          </a:xfrm>
        </p:grpSpPr>
        <p:sp>
          <p:nvSpPr>
            <p:cNvPr id="432" name="Google Shape;432;p43"/>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4228600" y="3112550"/>
            <a:ext cx="49155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Inspection and Monitoring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idx="1" type="subTitle"/>
          </p:nvPr>
        </p:nvSpPr>
        <p:spPr>
          <a:xfrm>
            <a:off x="249300" y="1113650"/>
            <a:ext cx="5634300" cy="312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Accumulate visual data, aid avoiding hazardous areas (chemical spills, tall, lean towers). With their features, they can detect any future dangers and movements within the facility.</a:t>
            </a:r>
            <a:endParaRPr sz="1600"/>
          </a:p>
          <a:p>
            <a:pPr indent="-330200" lvl="0" marL="457200" rtl="0" algn="l">
              <a:spcBef>
                <a:spcPts val="1000"/>
              </a:spcBef>
              <a:spcAft>
                <a:spcPts val="0"/>
              </a:spcAft>
              <a:buSzPts val="1600"/>
              <a:buChar char="●"/>
            </a:pPr>
            <a:r>
              <a:rPr lang="en" sz="1600"/>
              <a:t>According to a report published by MarketsandMarkets in 2022, the global inspection and monitoring market was estimated to have a market size of 11.6 billion, with a projected Compound Annual Growth Rate (CAGR) of 14.6%</a:t>
            </a:r>
            <a:endParaRPr sz="1600"/>
          </a:p>
          <a:p>
            <a:pPr indent="-330200" lvl="0" marL="457200" rtl="0" algn="l">
              <a:spcBef>
                <a:spcPts val="1000"/>
              </a:spcBef>
              <a:spcAft>
                <a:spcPts val="0"/>
              </a:spcAft>
              <a:buSzPts val="1600"/>
              <a:buChar char="●"/>
            </a:pPr>
            <a:r>
              <a:rPr lang="en" sz="1600"/>
              <a:t>3 Issues:</a:t>
            </a:r>
            <a:endParaRPr sz="1600"/>
          </a:p>
          <a:p>
            <a:pPr indent="-330200" lvl="0" marL="457200" rtl="0" algn="l">
              <a:spcBef>
                <a:spcPts val="1000"/>
              </a:spcBef>
              <a:spcAft>
                <a:spcPts val="0"/>
              </a:spcAft>
              <a:buSzPts val="1600"/>
              <a:buChar char="-"/>
            </a:pPr>
            <a:r>
              <a:rPr lang="en" sz="1600"/>
              <a:t>Limited Battery</a:t>
            </a:r>
            <a:endParaRPr sz="1600"/>
          </a:p>
          <a:p>
            <a:pPr indent="-330200" lvl="0" marL="457200" rtl="0" algn="l">
              <a:spcBef>
                <a:spcPts val="0"/>
              </a:spcBef>
              <a:spcAft>
                <a:spcPts val="0"/>
              </a:spcAft>
              <a:buSzPts val="1600"/>
              <a:buChar char="-"/>
            </a:pPr>
            <a:r>
              <a:rPr lang="en" sz="1600"/>
              <a:t>Climate and Weather</a:t>
            </a:r>
            <a:endParaRPr sz="1600"/>
          </a:p>
          <a:p>
            <a:pPr indent="-330200" lvl="0" marL="457200" rtl="0" algn="l">
              <a:spcBef>
                <a:spcPts val="0"/>
              </a:spcBef>
              <a:spcAft>
                <a:spcPts val="0"/>
              </a:spcAft>
              <a:buSzPts val="1600"/>
              <a:buChar char="-"/>
            </a:pPr>
            <a:r>
              <a:rPr lang="en" sz="1600"/>
              <a:t>Object scales, angle variations</a:t>
            </a:r>
            <a:endParaRPr sz="1600"/>
          </a:p>
        </p:txBody>
      </p:sp>
      <p:sp>
        <p:nvSpPr>
          <p:cNvPr id="444" name="Google Shape;444;p45"/>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Inspection and Monitoring</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45" name="Google Shape;445;p45"/>
          <p:cNvGrpSpPr/>
          <p:nvPr/>
        </p:nvGrpSpPr>
        <p:grpSpPr>
          <a:xfrm flipH="1">
            <a:off x="8221050" y="2708050"/>
            <a:ext cx="670525" cy="3239750"/>
            <a:chOff x="146675" y="378750"/>
            <a:chExt cx="670525" cy="3239750"/>
          </a:xfrm>
        </p:grpSpPr>
        <p:sp>
          <p:nvSpPr>
            <p:cNvPr id="446" name="Google Shape;446;p4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8" name="Google Shape;448;p45"/>
          <p:cNvPicPr preferRelativeResize="0"/>
          <p:nvPr/>
        </p:nvPicPr>
        <p:blipFill>
          <a:blip r:embed="rId3">
            <a:alphaModFix/>
          </a:blip>
          <a:stretch>
            <a:fillRect/>
          </a:stretch>
        </p:blipFill>
        <p:spPr>
          <a:xfrm>
            <a:off x="6645350" y="272025"/>
            <a:ext cx="2498650" cy="166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idx="1" type="subTitle"/>
          </p:nvPr>
        </p:nvSpPr>
        <p:spPr>
          <a:xfrm>
            <a:off x="249300" y="1004825"/>
            <a:ext cx="6502500" cy="3120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Maverick Inspection LTD</a:t>
            </a:r>
            <a:endParaRPr sz="1200"/>
          </a:p>
          <a:p>
            <a:pPr indent="-304800" lvl="1" marL="914400" rtl="0" algn="l">
              <a:lnSpc>
                <a:spcPct val="100000"/>
              </a:lnSpc>
              <a:spcBef>
                <a:spcPts val="1000"/>
              </a:spcBef>
              <a:spcAft>
                <a:spcPts val="0"/>
              </a:spcAft>
              <a:buSzPts val="1200"/>
              <a:buChar char="○"/>
            </a:pPr>
            <a:r>
              <a:rPr lang="en" sz="1200"/>
              <a:t>Detect any methane leaks </a:t>
            </a:r>
            <a:endParaRPr sz="1200"/>
          </a:p>
          <a:p>
            <a:pPr indent="-304800" lvl="1" marL="914400" rtl="0" algn="l">
              <a:lnSpc>
                <a:spcPct val="100000"/>
              </a:lnSpc>
              <a:spcBef>
                <a:spcPts val="1600"/>
              </a:spcBef>
              <a:spcAft>
                <a:spcPts val="0"/>
              </a:spcAft>
              <a:buSzPts val="1200"/>
              <a:buChar char="○"/>
            </a:pPr>
            <a:r>
              <a:rPr lang="en" sz="1200"/>
              <a:t>Create maps and models as a blueprint for visualization on infrastructures (bridges, manways, decks)</a:t>
            </a:r>
            <a:endParaRPr sz="1200"/>
          </a:p>
          <a:p>
            <a:pPr indent="-304800" lvl="0" marL="457200" rtl="0" algn="l">
              <a:lnSpc>
                <a:spcPct val="100000"/>
              </a:lnSpc>
              <a:spcBef>
                <a:spcPts val="1600"/>
              </a:spcBef>
              <a:spcAft>
                <a:spcPts val="0"/>
              </a:spcAft>
              <a:buSzPts val="1200"/>
              <a:buChar char="●"/>
            </a:pPr>
            <a:r>
              <a:rPr lang="en" sz="1200"/>
              <a:t>GarudaUAV Soft Solutions Pvt. Ltd.</a:t>
            </a:r>
            <a:endParaRPr sz="1200"/>
          </a:p>
          <a:p>
            <a:pPr indent="-304800" lvl="1" marL="914400" rtl="0" algn="l">
              <a:lnSpc>
                <a:spcPct val="100000"/>
              </a:lnSpc>
              <a:spcBef>
                <a:spcPts val="1000"/>
              </a:spcBef>
              <a:spcAft>
                <a:spcPts val="0"/>
              </a:spcAft>
              <a:buSzPts val="1200"/>
              <a:buChar char="○"/>
            </a:pPr>
            <a:r>
              <a:rPr lang="en" sz="1200"/>
              <a:t>Gather data with urban planning to understand current and future state of urban areas </a:t>
            </a:r>
            <a:endParaRPr sz="1200"/>
          </a:p>
          <a:p>
            <a:pPr indent="-304800" lvl="1" marL="914400" rtl="0" algn="l">
              <a:lnSpc>
                <a:spcPct val="100000"/>
              </a:lnSpc>
              <a:spcBef>
                <a:spcPts val="1600"/>
              </a:spcBef>
              <a:spcAft>
                <a:spcPts val="0"/>
              </a:spcAft>
              <a:buSzPts val="1200"/>
              <a:buChar char="○"/>
            </a:pPr>
            <a:r>
              <a:rPr lang="en" sz="1200"/>
              <a:t>Analyze movements of people and have immediate response for emergency</a:t>
            </a:r>
            <a:r>
              <a:rPr lang="en" sz="1200"/>
              <a:t> </a:t>
            </a:r>
            <a:endParaRPr sz="1200"/>
          </a:p>
          <a:p>
            <a:pPr indent="-304800" lvl="0" marL="457200" rtl="0" algn="l">
              <a:lnSpc>
                <a:spcPct val="100000"/>
              </a:lnSpc>
              <a:spcBef>
                <a:spcPts val="1600"/>
              </a:spcBef>
              <a:spcAft>
                <a:spcPts val="0"/>
              </a:spcAft>
              <a:buSzPts val="1200"/>
              <a:buChar char="●"/>
            </a:pPr>
            <a:r>
              <a:rPr lang="en" sz="1200"/>
              <a:t>Dronedeploy, Inc</a:t>
            </a:r>
            <a:endParaRPr sz="1200"/>
          </a:p>
          <a:p>
            <a:pPr indent="-304800" lvl="1" marL="914400" rtl="0" algn="l">
              <a:lnSpc>
                <a:spcPct val="100000"/>
              </a:lnSpc>
              <a:spcBef>
                <a:spcPts val="1000"/>
              </a:spcBef>
              <a:spcAft>
                <a:spcPts val="0"/>
              </a:spcAft>
              <a:buSzPts val="1200"/>
              <a:buChar char="○"/>
            </a:pPr>
            <a:r>
              <a:rPr lang="en" sz="1200"/>
              <a:t>Strong detections on any dangers that may put the worker’s life at risk </a:t>
            </a:r>
            <a:endParaRPr sz="1200"/>
          </a:p>
          <a:p>
            <a:pPr indent="-304800" lvl="1" marL="914400" rtl="0" algn="l">
              <a:lnSpc>
                <a:spcPct val="100000"/>
              </a:lnSpc>
              <a:spcBef>
                <a:spcPts val="1600"/>
              </a:spcBef>
              <a:spcAft>
                <a:spcPts val="1600"/>
              </a:spcAft>
              <a:buSzPts val="1200"/>
              <a:buChar char="○"/>
            </a:pPr>
            <a:r>
              <a:rPr lang="en" sz="1200"/>
              <a:t>Creations on analysis and validations for quality work of structural elements and sharable edit reports with the team in real-time</a:t>
            </a:r>
            <a:endParaRPr sz="1200"/>
          </a:p>
        </p:txBody>
      </p:sp>
      <p:sp>
        <p:nvSpPr>
          <p:cNvPr id="454" name="Google Shape;454;p46"/>
          <p:cNvSpPr txBox="1"/>
          <p:nvPr>
            <p:ph type="title"/>
          </p:nvPr>
        </p:nvSpPr>
        <p:spPr>
          <a:xfrm>
            <a:off x="671175" y="4928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Competitors</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55" name="Google Shape;455;p46"/>
          <p:cNvGrpSpPr/>
          <p:nvPr/>
        </p:nvGrpSpPr>
        <p:grpSpPr>
          <a:xfrm flipH="1">
            <a:off x="8221050" y="2708050"/>
            <a:ext cx="670525" cy="3239750"/>
            <a:chOff x="146675" y="378750"/>
            <a:chExt cx="670525" cy="3239750"/>
          </a:xfrm>
        </p:grpSpPr>
        <p:sp>
          <p:nvSpPr>
            <p:cNvPr id="456" name="Google Shape;456;p4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46"/>
          <p:cNvPicPr preferRelativeResize="0"/>
          <p:nvPr/>
        </p:nvPicPr>
        <p:blipFill>
          <a:blip r:embed="rId3">
            <a:alphaModFix/>
          </a:blip>
          <a:stretch>
            <a:fillRect/>
          </a:stretch>
        </p:blipFill>
        <p:spPr>
          <a:xfrm>
            <a:off x="6645350" y="272025"/>
            <a:ext cx="2498650" cy="166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4228600" y="3112550"/>
            <a:ext cx="49155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Mapping/Surveying/GIS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idx="1" type="subTitle"/>
          </p:nvPr>
        </p:nvSpPr>
        <p:spPr>
          <a:xfrm>
            <a:off x="249300" y="1113650"/>
            <a:ext cx="6252600" cy="312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Site topography including inspection surveying and others that cover various Industries such as agriculture, construction, public safety, etc. The global market size is 1 billion as of 2023 and CAGR 17.10% </a:t>
            </a:r>
            <a:endParaRPr sz="1600"/>
          </a:p>
          <a:p>
            <a:pPr indent="-330200" lvl="0" marL="457200" rtl="0" algn="l">
              <a:spcBef>
                <a:spcPts val="1000"/>
              </a:spcBef>
              <a:spcAft>
                <a:spcPts val="0"/>
              </a:spcAft>
              <a:buSzPts val="1600"/>
              <a:buChar char="●"/>
            </a:pPr>
            <a:r>
              <a:rPr lang="en" sz="1600"/>
              <a:t>The primary issues in this industry are FAA regulations and it is a fragmented Market. </a:t>
            </a:r>
            <a:endParaRPr sz="1600"/>
          </a:p>
          <a:p>
            <a:pPr indent="-330200" lvl="0" marL="457200" rtl="0" algn="l">
              <a:spcBef>
                <a:spcPts val="1000"/>
              </a:spcBef>
              <a:spcAft>
                <a:spcPts val="1000"/>
              </a:spcAft>
              <a:buSzPts val="1600"/>
              <a:buChar char="●"/>
            </a:pPr>
            <a:r>
              <a:rPr lang="en" sz="1600"/>
              <a:t>Construction uses a lot of very expensive equipment and drones can be used to track and monitor that the equipment is being used and stored properly along with employee activities. In agriculture drones can map out fields for planting, track the continued health of crops and the health of livestock. In public safety you can use the information accumulated to gather Road information and recreate the scene of an accident using 3D imaging.</a:t>
            </a:r>
            <a:endParaRPr sz="1600"/>
          </a:p>
        </p:txBody>
      </p:sp>
      <p:sp>
        <p:nvSpPr>
          <p:cNvPr id="469" name="Google Shape;469;p48"/>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Mapping/Surveying/GIS</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70" name="Google Shape;470;p48"/>
          <p:cNvGrpSpPr/>
          <p:nvPr/>
        </p:nvGrpSpPr>
        <p:grpSpPr>
          <a:xfrm flipH="1">
            <a:off x="8221050" y="2708050"/>
            <a:ext cx="670525" cy="3239750"/>
            <a:chOff x="146675" y="378750"/>
            <a:chExt cx="670525" cy="3239750"/>
          </a:xfrm>
        </p:grpSpPr>
        <p:sp>
          <p:nvSpPr>
            <p:cNvPr id="471" name="Google Shape;471;p4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3" name="Google Shape;473;p48"/>
          <p:cNvPicPr preferRelativeResize="0"/>
          <p:nvPr/>
        </p:nvPicPr>
        <p:blipFill>
          <a:blip r:embed="rId3">
            <a:alphaModFix/>
          </a:blip>
          <a:stretch>
            <a:fillRect/>
          </a:stretch>
        </p:blipFill>
        <p:spPr>
          <a:xfrm>
            <a:off x="6645350" y="272025"/>
            <a:ext cx="2498650" cy="166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txBox="1"/>
          <p:nvPr>
            <p:ph type="title"/>
          </p:nvPr>
        </p:nvSpPr>
        <p:spPr>
          <a:xfrm>
            <a:off x="671175" y="4928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Competitors</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79" name="Google Shape;479;p49"/>
          <p:cNvGrpSpPr/>
          <p:nvPr/>
        </p:nvGrpSpPr>
        <p:grpSpPr>
          <a:xfrm flipH="1">
            <a:off x="8221050" y="2708050"/>
            <a:ext cx="670525" cy="3239750"/>
            <a:chOff x="146675" y="378750"/>
            <a:chExt cx="670525" cy="3239750"/>
          </a:xfrm>
        </p:grpSpPr>
        <p:sp>
          <p:nvSpPr>
            <p:cNvPr id="480" name="Google Shape;480;p4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2" name="Google Shape;482;p49"/>
          <p:cNvPicPr preferRelativeResize="0"/>
          <p:nvPr/>
        </p:nvPicPr>
        <p:blipFill>
          <a:blip r:embed="rId3">
            <a:alphaModFix/>
          </a:blip>
          <a:stretch>
            <a:fillRect/>
          </a:stretch>
        </p:blipFill>
        <p:spPr>
          <a:xfrm>
            <a:off x="6645350" y="272025"/>
            <a:ext cx="2498650" cy="1665775"/>
          </a:xfrm>
          <a:prstGeom prst="rect">
            <a:avLst/>
          </a:prstGeom>
          <a:noFill/>
          <a:ln>
            <a:noFill/>
          </a:ln>
        </p:spPr>
      </p:pic>
      <p:sp>
        <p:nvSpPr>
          <p:cNvPr id="483" name="Google Shape;483;p49"/>
          <p:cNvSpPr txBox="1"/>
          <p:nvPr>
            <p:ph idx="1" type="subTitle"/>
          </p:nvPr>
        </p:nvSpPr>
        <p:spPr>
          <a:xfrm>
            <a:off x="249300" y="1004825"/>
            <a:ext cx="7626300" cy="3120600"/>
          </a:xfrm>
          <a:prstGeom prst="rect">
            <a:avLst/>
          </a:prstGeom>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SzPts val="800"/>
              <a:buChar char="●"/>
            </a:pPr>
            <a:r>
              <a:rPr lang="en" sz="800"/>
              <a:t>3D Drone Mapping</a:t>
            </a:r>
            <a:endParaRPr sz="800"/>
          </a:p>
          <a:p>
            <a:pPr indent="-279400" lvl="1" marL="914400" rtl="0" algn="l">
              <a:lnSpc>
                <a:spcPct val="100000"/>
              </a:lnSpc>
              <a:spcBef>
                <a:spcPts val="1000"/>
              </a:spcBef>
              <a:spcAft>
                <a:spcPts val="0"/>
              </a:spcAft>
              <a:buSzPts val="800"/>
              <a:buChar char="○"/>
            </a:pPr>
            <a:r>
              <a:rPr lang="en" sz="800"/>
              <a:t>Long range drones </a:t>
            </a:r>
            <a:endParaRPr sz="800"/>
          </a:p>
          <a:p>
            <a:pPr indent="-279400" lvl="1" marL="914400" rtl="0" algn="l">
              <a:lnSpc>
                <a:spcPct val="100000"/>
              </a:lnSpc>
              <a:spcBef>
                <a:spcPts val="1600"/>
              </a:spcBef>
              <a:spcAft>
                <a:spcPts val="0"/>
              </a:spcAft>
              <a:buSzPts val="800"/>
              <a:buChar char="○"/>
            </a:pPr>
            <a:r>
              <a:rPr lang="en" sz="800"/>
              <a:t>custom built for African weather conditions </a:t>
            </a:r>
            <a:endParaRPr sz="800"/>
          </a:p>
          <a:p>
            <a:pPr indent="-279400" lvl="1" marL="914400" rtl="0" algn="l">
              <a:lnSpc>
                <a:spcPct val="100000"/>
              </a:lnSpc>
              <a:spcBef>
                <a:spcPts val="1600"/>
              </a:spcBef>
              <a:spcAft>
                <a:spcPts val="0"/>
              </a:spcAft>
              <a:buSzPts val="800"/>
              <a:buChar char="○"/>
            </a:pPr>
            <a:r>
              <a:rPr lang="en" sz="800"/>
              <a:t>vertical landing and takeoff</a:t>
            </a:r>
            <a:endParaRPr sz="800"/>
          </a:p>
          <a:p>
            <a:pPr indent="-279400" lvl="0" marL="457200" rtl="0" algn="l">
              <a:lnSpc>
                <a:spcPct val="100000"/>
              </a:lnSpc>
              <a:spcBef>
                <a:spcPts val="1600"/>
              </a:spcBef>
              <a:spcAft>
                <a:spcPts val="0"/>
              </a:spcAft>
              <a:buSzPts val="800"/>
              <a:buChar char="●"/>
            </a:pPr>
            <a:r>
              <a:rPr lang="en" sz="800"/>
              <a:t>ABJ Drones </a:t>
            </a:r>
            <a:endParaRPr sz="800"/>
          </a:p>
          <a:p>
            <a:pPr indent="-279400" lvl="1" marL="914400" rtl="0" algn="l">
              <a:lnSpc>
                <a:spcPct val="100000"/>
              </a:lnSpc>
              <a:spcBef>
                <a:spcPts val="1000"/>
              </a:spcBef>
              <a:spcAft>
                <a:spcPts val="0"/>
              </a:spcAft>
              <a:buSzPts val="800"/>
              <a:buChar char="○"/>
            </a:pPr>
            <a:r>
              <a:rPr lang="en" sz="800"/>
              <a:t>2500 Pilots globally in North America, Europe and Asia </a:t>
            </a:r>
            <a:endParaRPr sz="800"/>
          </a:p>
          <a:p>
            <a:pPr indent="-279400" lvl="1" marL="914400" rtl="0" algn="l">
              <a:lnSpc>
                <a:spcPct val="100000"/>
              </a:lnSpc>
              <a:spcBef>
                <a:spcPts val="1600"/>
              </a:spcBef>
              <a:spcAft>
                <a:spcPts val="0"/>
              </a:spcAft>
              <a:buSzPts val="800"/>
              <a:buChar char="○"/>
            </a:pPr>
            <a:r>
              <a:rPr lang="en" sz="800"/>
              <a:t>Accommodate both large and small companies </a:t>
            </a:r>
            <a:endParaRPr sz="800"/>
          </a:p>
          <a:p>
            <a:pPr indent="-279400" lvl="1" marL="914400" rtl="0" algn="l">
              <a:lnSpc>
                <a:spcPct val="100000"/>
              </a:lnSpc>
              <a:spcBef>
                <a:spcPts val="1600"/>
              </a:spcBef>
              <a:spcAft>
                <a:spcPts val="0"/>
              </a:spcAft>
              <a:buSzPts val="800"/>
              <a:buChar char="○"/>
            </a:pPr>
            <a:r>
              <a:rPr lang="en" sz="800"/>
              <a:t>Inspect infrastructure like building cell towers power line solar and wind farms from the way land surveying is done to 3D modeling of construction sites advances in drone technology are pushing boundaries and enabling innovation </a:t>
            </a:r>
            <a:endParaRPr sz="800"/>
          </a:p>
          <a:p>
            <a:pPr indent="-279400" lvl="1" marL="914400" rtl="0" algn="l">
              <a:lnSpc>
                <a:spcPct val="100000"/>
              </a:lnSpc>
              <a:spcBef>
                <a:spcPts val="1600"/>
              </a:spcBef>
              <a:spcAft>
                <a:spcPts val="0"/>
              </a:spcAft>
              <a:buSzPts val="800"/>
              <a:buChar char="○"/>
            </a:pPr>
            <a:r>
              <a:rPr lang="en" sz="800"/>
              <a:t>Generate terrain models that extend under water</a:t>
            </a:r>
            <a:endParaRPr sz="800"/>
          </a:p>
          <a:p>
            <a:pPr indent="-279400" lvl="0" marL="457200" rtl="0" algn="l">
              <a:lnSpc>
                <a:spcPct val="100000"/>
              </a:lnSpc>
              <a:spcBef>
                <a:spcPts val="1600"/>
              </a:spcBef>
              <a:spcAft>
                <a:spcPts val="0"/>
              </a:spcAft>
              <a:buSzPts val="800"/>
              <a:buChar char="●"/>
            </a:pPr>
            <a:r>
              <a:rPr lang="en" sz="800"/>
              <a:t>Aerial Robotix</a:t>
            </a:r>
            <a:endParaRPr sz="800"/>
          </a:p>
          <a:p>
            <a:pPr indent="-279400" lvl="1" marL="914400" rtl="0" algn="l">
              <a:lnSpc>
                <a:spcPct val="100000"/>
              </a:lnSpc>
              <a:spcBef>
                <a:spcPts val="1000"/>
              </a:spcBef>
              <a:spcAft>
                <a:spcPts val="0"/>
              </a:spcAft>
              <a:buSzPts val="800"/>
              <a:buChar char="○"/>
            </a:pPr>
            <a:r>
              <a:rPr lang="en" sz="800"/>
              <a:t>Specialized in low altitude aerial photography with a geometrically calibrated camera </a:t>
            </a:r>
            <a:endParaRPr sz="800"/>
          </a:p>
          <a:p>
            <a:pPr indent="-279400" lvl="1" marL="914400" rtl="0" algn="l">
              <a:lnSpc>
                <a:spcPct val="100000"/>
              </a:lnSpc>
              <a:spcBef>
                <a:spcPts val="1600"/>
              </a:spcBef>
              <a:spcAft>
                <a:spcPts val="1600"/>
              </a:spcAft>
              <a:buSzPts val="800"/>
              <a:buChar char="○"/>
            </a:pPr>
            <a:r>
              <a:rPr lang="en" sz="800"/>
              <a:t>Extremely fast and efficient calculations</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Construction and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1"/>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Secure and monitor materials, people, and equipment for safety and security purposes</a:t>
            </a:r>
            <a:endParaRPr sz="1700"/>
          </a:p>
          <a:p>
            <a:pPr indent="-336550" lvl="0" marL="457200" rtl="0" algn="l">
              <a:spcBef>
                <a:spcPts val="1000"/>
              </a:spcBef>
              <a:spcAft>
                <a:spcPts val="0"/>
              </a:spcAft>
              <a:buSzPts val="1700"/>
              <a:buChar char="●"/>
            </a:pPr>
            <a:r>
              <a:rPr lang="en" sz="1700"/>
              <a:t>According to a report published by Straits Research in 2021, the global construction drone market was estimated to have a market size of 4.9 billion, with a projected Compound Annual Growth Rate (CAGR) of 15.57%</a:t>
            </a:r>
            <a:endParaRPr sz="1700"/>
          </a:p>
          <a:p>
            <a:pPr indent="-336550" lvl="0" marL="457200" rtl="0" algn="l">
              <a:spcBef>
                <a:spcPts val="1000"/>
              </a:spcBef>
              <a:spcAft>
                <a:spcPts val="0"/>
              </a:spcAft>
              <a:buSzPts val="1700"/>
              <a:buChar char="●"/>
            </a:pPr>
            <a:r>
              <a:rPr lang="en" sz="1700"/>
              <a:t>Top 3 Issues</a:t>
            </a:r>
            <a:endParaRPr sz="1700"/>
          </a:p>
          <a:p>
            <a:pPr indent="-336550" lvl="0" marL="457200" rtl="0" algn="l">
              <a:spcBef>
                <a:spcPts val="1000"/>
              </a:spcBef>
              <a:spcAft>
                <a:spcPts val="0"/>
              </a:spcAft>
              <a:buSzPts val="1700"/>
              <a:buChar char="-"/>
            </a:pPr>
            <a:r>
              <a:rPr lang="en" sz="1700"/>
              <a:t>Limited Flight Time</a:t>
            </a:r>
            <a:endParaRPr sz="1700"/>
          </a:p>
          <a:p>
            <a:pPr indent="-336550" lvl="0" marL="457200" rtl="0" algn="l">
              <a:spcBef>
                <a:spcPts val="0"/>
              </a:spcBef>
              <a:spcAft>
                <a:spcPts val="0"/>
              </a:spcAft>
              <a:buSzPts val="1700"/>
              <a:buChar char="-"/>
            </a:pPr>
            <a:r>
              <a:rPr lang="en" sz="1700"/>
              <a:t>Low Battery Life</a:t>
            </a:r>
            <a:endParaRPr sz="1700"/>
          </a:p>
          <a:p>
            <a:pPr indent="-336550" lvl="0" marL="457200" rtl="0" algn="l">
              <a:spcBef>
                <a:spcPts val="0"/>
              </a:spcBef>
              <a:spcAft>
                <a:spcPts val="0"/>
              </a:spcAft>
              <a:buSzPts val="1700"/>
              <a:buChar char="-"/>
            </a:pPr>
            <a:r>
              <a:rPr lang="en" sz="1700"/>
              <a:t>Costly in terms of features of Drones</a:t>
            </a:r>
            <a:endParaRPr sz="1700"/>
          </a:p>
        </p:txBody>
      </p:sp>
      <p:sp>
        <p:nvSpPr>
          <p:cNvPr id="494" name="Google Shape;494;p51"/>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Construction and Infrastructure</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495" name="Google Shape;495;p51"/>
          <p:cNvGrpSpPr/>
          <p:nvPr/>
        </p:nvGrpSpPr>
        <p:grpSpPr>
          <a:xfrm flipH="1">
            <a:off x="8221050" y="2708050"/>
            <a:ext cx="670525" cy="3239750"/>
            <a:chOff x="146675" y="378750"/>
            <a:chExt cx="670525" cy="3239750"/>
          </a:xfrm>
        </p:grpSpPr>
        <p:sp>
          <p:nvSpPr>
            <p:cNvPr id="496" name="Google Shape;496;p5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 name="Google Shape;498;p51"/>
          <p:cNvPicPr preferRelativeResize="0"/>
          <p:nvPr/>
        </p:nvPicPr>
        <p:blipFill>
          <a:blip r:embed="rId3">
            <a:alphaModFix/>
          </a:blip>
          <a:stretch>
            <a:fillRect/>
          </a:stretch>
        </p:blipFill>
        <p:spPr>
          <a:xfrm>
            <a:off x="5539125" y="171900"/>
            <a:ext cx="3604874" cy="2403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4681300" y="2325538"/>
            <a:ext cx="35034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Disaster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25"/>
          <p:cNvSpPr txBox="1"/>
          <p:nvPr>
            <p:ph idx="1" type="subTitle"/>
          </p:nvPr>
        </p:nvSpPr>
        <p:spPr>
          <a:xfrm>
            <a:off x="4681300" y="2819280"/>
            <a:ext cx="2818800" cy="8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2"/>
          <p:cNvSpPr txBox="1"/>
          <p:nvPr>
            <p:ph type="title"/>
          </p:nvPr>
        </p:nvSpPr>
        <p:spPr>
          <a:xfrm>
            <a:off x="736125" y="492825"/>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Competitors</a:t>
            </a:r>
            <a:endParaRPr sz="2000">
              <a:latin typeface="Montserrat"/>
              <a:ea typeface="Montserrat"/>
              <a:cs typeface="Montserrat"/>
              <a:sym typeface="Montserrat"/>
            </a:endParaRPr>
          </a:p>
        </p:txBody>
      </p:sp>
      <p:sp>
        <p:nvSpPr>
          <p:cNvPr id="504" name="Google Shape;504;p52"/>
          <p:cNvSpPr txBox="1"/>
          <p:nvPr>
            <p:ph idx="1" type="subTitle"/>
          </p:nvPr>
        </p:nvSpPr>
        <p:spPr>
          <a:xfrm>
            <a:off x="230400" y="934825"/>
            <a:ext cx="4740300" cy="3120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Leptron Unmanned Aircraft Systems, Inc.</a:t>
            </a:r>
            <a:endParaRPr/>
          </a:p>
          <a:p>
            <a:pPr indent="-317500" lvl="1" marL="914400" rtl="0" algn="l">
              <a:lnSpc>
                <a:spcPct val="100000"/>
              </a:lnSpc>
              <a:spcBef>
                <a:spcPts val="1000"/>
              </a:spcBef>
              <a:spcAft>
                <a:spcPts val="0"/>
              </a:spcAft>
              <a:buSzPts val="1400"/>
              <a:buChar char="○"/>
            </a:pPr>
            <a:r>
              <a:rPr lang="en"/>
              <a:t>Accumulates and creates highly accurate site data for construction work</a:t>
            </a:r>
            <a:endParaRPr/>
          </a:p>
          <a:p>
            <a:pPr indent="-317500" lvl="1" marL="914400" rtl="0" algn="l">
              <a:lnSpc>
                <a:spcPct val="100000"/>
              </a:lnSpc>
              <a:spcBef>
                <a:spcPts val="1600"/>
              </a:spcBef>
              <a:spcAft>
                <a:spcPts val="0"/>
              </a:spcAft>
              <a:buSzPts val="1400"/>
              <a:buChar char="○"/>
            </a:pPr>
            <a:r>
              <a:rPr lang="en"/>
              <a:t>The merger creates a powerful synergy, offering comprehensive solutions for various industries, including maritime logistics.</a:t>
            </a:r>
            <a:endParaRPr/>
          </a:p>
          <a:p>
            <a:pPr indent="-317500" lvl="0" marL="457200" rtl="0" algn="l">
              <a:spcBef>
                <a:spcPts val="1600"/>
              </a:spcBef>
              <a:spcAft>
                <a:spcPts val="0"/>
              </a:spcAft>
              <a:buSzPts val="1400"/>
              <a:buChar char="●"/>
            </a:pPr>
            <a:r>
              <a:rPr lang="en"/>
              <a:t>DJI</a:t>
            </a:r>
            <a:endParaRPr/>
          </a:p>
          <a:p>
            <a:pPr indent="-317500" lvl="1" marL="914400" rtl="0" algn="l">
              <a:lnSpc>
                <a:spcPct val="100000"/>
              </a:lnSpc>
              <a:spcBef>
                <a:spcPts val="1000"/>
              </a:spcBef>
              <a:spcAft>
                <a:spcPts val="0"/>
              </a:spcAft>
              <a:buSzPts val="1400"/>
              <a:buChar char="○"/>
            </a:pPr>
            <a:r>
              <a:rPr lang="en"/>
              <a:t>Can easily takeoff and fly over complex worksites with the collected highly accurate data </a:t>
            </a:r>
            <a:endParaRPr/>
          </a:p>
          <a:p>
            <a:pPr indent="-317500" lvl="1" marL="914400" rtl="0" algn="l">
              <a:lnSpc>
                <a:spcPct val="100000"/>
              </a:lnSpc>
              <a:spcBef>
                <a:spcPts val="1600"/>
              </a:spcBef>
              <a:spcAft>
                <a:spcPts val="1600"/>
              </a:spcAft>
              <a:buSzPts val="1400"/>
              <a:buChar char="○"/>
            </a:pPr>
            <a:r>
              <a:rPr lang="en"/>
              <a:t>Creates 3D models with accurate positioning data to visualize data and generate better route designs with most softwares</a:t>
            </a:r>
            <a:endParaRPr/>
          </a:p>
        </p:txBody>
      </p:sp>
      <p:grpSp>
        <p:nvGrpSpPr>
          <p:cNvPr id="505" name="Google Shape;505;p52"/>
          <p:cNvGrpSpPr/>
          <p:nvPr/>
        </p:nvGrpSpPr>
        <p:grpSpPr>
          <a:xfrm flipH="1">
            <a:off x="8221050" y="2708050"/>
            <a:ext cx="670525" cy="3239750"/>
            <a:chOff x="146675" y="378750"/>
            <a:chExt cx="670525" cy="3239750"/>
          </a:xfrm>
        </p:grpSpPr>
        <p:sp>
          <p:nvSpPr>
            <p:cNvPr id="506" name="Google Shape;506;p5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8" name="Google Shape;508;p52"/>
          <p:cNvPicPr preferRelativeResize="0"/>
          <p:nvPr/>
        </p:nvPicPr>
        <p:blipFill>
          <a:blip r:embed="rId3">
            <a:alphaModFix/>
          </a:blip>
          <a:stretch>
            <a:fillRect/>
          </a:stretch>
        </p:blipFill>
        <p:spPr>
          <a:xfrm>
            <a:off x="5539125" y="171900"/>
            <a:ext cx="3604874" cy="2403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Photography and Cinematography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idx="1" type="subTitle"/>
          </p:nvPr>
        </p:nvSpPr>
        <p:spPr>
          <a:xfrm>
            <a:off x="249300" y="1011450"/>
            <a:ext cx="4814100" cy="413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use of drones within this industry involves two sectors: filming for content purposes within the film industry &amp; location scouting prior to filming content. Drone requirements for this industry include weight bearing drones, high quality images, and high-flying speeds without heavily impacting image quality. Additionally, this industry is privileged with FAA exemptions that allow for more flexibility to use drones within set operations.</a:t>
            </a:r>
            <a:endParaRPr sz="1300"/>
          </a:p>
          <a:p>
            <a:pPr indent="-311150" lvl="0" marL="457200" rtl="0" algn="l">
              <a:spcBef>
                <a:spcPts val="1000"/>
              </a:spcBef>
              <a:spcAft>
                <a:spcPts val="0"/>
              </a:spcAft>
              <a:buSzPts val="1300"/>
              <a:buChar char="●"/>
            </a:pPr>
            <a:r>
              <a:rPr lang="en" sz="1300"/>
              <a:t>The overall drone camera market size for 2022 was $600 million. This industry also had a Compound Annual Growth Rate (CAGR) of 18.7% in 2022</a:t>
            </a:r>
            <a:endParaRPr sz="1300"/>
          </a:p>
          <a:p>
            <a:pPr indent="-311150" lvl="0" marL="457200" rtl="0" algn="l">
              <a:spcBef>
                <a:spcPts val="1000"/>
              </a:spcBef>
              <a:spcAft>
                <a:spcPts val="0"/>
              </a:spcAft>
              <a:buSzPts val="1300"/>
              <a:buChar char="●"/>
            </a:pPr>
            <a:r>
              <a:rPr lang="en" sz="1300"/>
              <a:t>Issues</a:t>
            </a:r>
            <a:endParaRPr sz="1300"/>
          </a:p>
          <a:p>
            <a:pPr indent="-311150" lvl="1" marL="914400" rtl="0" algn="l">
              <a:spcBef>
                <a:spcPts val="1000"/>
              </a:spcBef>
              <a:spcAft>
                <a:spcPts val="0"/>
              </a:spcAft>
              <a:buSzPts val="1300"/>
              <a:buChar char="○"/>
            </a:pPr>
            <a:r>
              <a:rPr lang="en" sz="1300"/>
              <a:t>Loss of focus and image quality </a:t>
            </a:r>
            <a:endParaRPr sz="1300"/>
          </a:p>
          <a:p>
            <a:pPr indent="-311150" lvl="1" marL="914400" rtl="0" algn="l">
              <a:spcBef>
                <a:spcPts val="1600"/>
              </a:spcBef>
              <a:spcAft>
                <a:spcPts val="0"/>
              </a:spcAft>
              <a:buSzPts val="1300"/>
              <a:buChar char="○"/>
            </a:pPr>
            <a:r>
              <a:rPr lang="en" sz="1300"/>
              <a:t>Disturbance of natural wildlife </a:t>
            </a:r>
            <a:endParaRPr sz="1300"/>
          </a:p>
          <a:p>
            <a:pPr indent="-311150" lvl="1" marL="914400" rtl="0" algn="l">
              <a:spcBef>
                <a:spcPts val="1600"/>
              </a:spcBef>
              <a:spcAft>
                <a:spcPts val="1600"/>
              </a:spcAft>
              <a:buSzPts val="1300"/>
              <a:buChar char="○"/>
            </a:pPr>
            <a:r>
              <a:rPr lang="en" sz="1300"/>
              <a:t>Loss of connection</a:t>
            </a:r>
            <a:endParaRPr sz="1300"/>
          </a:p>
        </p:txBody>
      </p:sp>
      <p:sp>
        <p:nvSpPr>
          <p:cNvPr id="519" name="Google Shape;519;p54"/>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Photography &amp; Cinematography </a:t>
            </a:r>
            <a:endParaRPr sz="1500">
              <a:latin typeface="Montserrat"/>
              <a:ea typeface="Montserrat"/>
              <a:cs typeface="Montserrat"/>
              <a:sym typeface="Montserrat"/>
            </a:endParaRPr>
          </a:p>
          <a:p>
            <a:pPr indent="0" lvl="0" marL="0" marR="0" rtl="0" algn="l">
              <a:lnSpc>
                <a:spcPct val="100000"/>
              </a:lnSpc>
              <a:spcBef>
                <a:spcPts val="0"/>
              </a:spcBef>
              <a:spcAft>
                <a:spcPts val="1000"/>
              </a:spcAft>
              <a:buNone/>
            </a:pPr>
            <a:r>
              <a:t/>
            </a:r>
            <a:endParaRPr b="0" sz="1400">
              <a:solidFill>
                <a:schemeClr val="dk2"/>
              </a:solidFill>
            </a:endParaRPr>
          </a:p>
        </p:txBody>
      </p:sp>
      <p:pic>
        <p:nvPicPr>
          <p:cNvPr id="520" name="Google Shape;520;p54"/>
          <p:cNvPicPr preferRelativeResize="0"/>
          <p:nvPr/>
        </p:nvPicPr>
        <p:blipFill rotWithShape="1">
          <a:blip r:embed="rId3">
            <a:alphaModFix/>
          </a:blip>
          <a:srcRect b="0" l="17136" r="0" t="0"/>
          <a:stretch/>
        </p:blipFill>
        <p:spPr>
          <a:xfrm>
            <a:off x="5046825" y="0"/>
            <a:ext cx="4262225" cy="5207601"/>
          </a:xfrm>
          <a:prstGeom prst="rect">
            <a:avLst/>
          </a:prstGeom>
          <a:noFill/>
          <a:ln>
            <a:noFill/>
          </a:ln>
        </p:spPr>
      </p:pic>
      <p:grpSp>
        <p:nvGrpSpPr>
          <p:cNvPr id="521" name="Google Shape;521;p54"/>
          <p:cNvGrpSpPr/>
          <p:nvPr/>
        </p:nvGrpSpPr>
        <p:grpSpPr>
          <a:xfrm flipH="1">
            <a:off x="8221050" y="2708050"/>
            <a:ext cx="670525" cy="3239750"/>
            <a:chOff x="146675" y="378750"/>
            <a:chExt cx="670525" cy="3239750"/>
          </a:xfrm>
        </p:grpSpPr>
        <p:sp>
          <p:nvSpPr>
            <p:cNvPr id="522" name="Google Shape;522;p54"/>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4"/>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idx="1" type="subTitle"/>
          </p:nvPr>
        </p:nvSpPr>
        <p:spPr>
          <a:xfrm>
            <a:off x="249300" y="1113650"/>
            <a:ext cx="4814100" cy="40299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SzPts val="1150"/>
              <a:buChar char="●"/>
            </a:pPr>
            <a:r>
              <a:rPr lang="en" sz="1150"/>
              <a:t>DJI</a:t>
            </a:r>
            <a:endParaRPr sz="1150"/>
          </a:p>
          <a:p>
            <a:pPr indent="-301625" lvl="1" marL="914400" rtl="0" algn="l">
              <a:spcBef>
                <a:spcPts val="0"/>
              </a:spcBef>
              <a:spcAft>
                <a:spcPts val="0"/>
              </a:spcAft>
              <a:buSzPts val="1150"/>
              <a:buChar char="○"/>
            </a:pPr>
            <a:r>
              <a:rPr lang="en" sz="1150"/>
              <a:t>Several features included with the drone such as AI and VR.</a:t>
            </a:r>
            <a:endParaRPr sz="1150"/>
          </a:p>
          <a:p>
            <a:pPr indent="-301625" lvl="1" marL="914400" rtl="0" algn="l">
              <a:spcBef>
                <a:spcPts val="0"/>
              </a:spcBef>
              <a:spcAft>
                <a:spcPts val="0"/>
              </a:spcAft>
              <a:buSzPts val="1150"/>
              <a:buChar char="○"/>
            </a:pPr>
            <a:r>
              <a:rPr lang="en" sz="1150"/>
              <a:t>Interchangeable batteries that allow drones to be back in the air quickly during filming.</a:t>
            </a:r>
            <a:endParaRPr sz="1150"/>
          </a:p>
          <a:p>
            <a:pPr indent="-301625" lvl="1" marL="914400" rtl="0" algn="l">
              <a:spcBef>
                <a:spcPts val="0"/>
              </a:spcBef>
              <a:spcAft>
                <a:spcPts val="0"/>
              </a:spcAft>
              <a:buSzPts val="1150"/>
              <a:buChar char="○"/>
            </a:pPr>
            <a:r>
              <a:rPr lang="en" sz="1150"/>
              <a:t>More affordable than other companies while still providing high quality.</a:t>
            </a:r>
            <a:endParaRPr sz="1150"/>
          </a:p>
          <a:p>
            <a:pPr indent="-301625" lvl="0" marL="457200" rtl="0" algn="l">
              <a:spcBef>
                <a:spcPts val="0"/>
              </a:spcBef>
              <a:spcAft>
                <a:spcPts val="0"/>
              </a:spcAft>
              <a:buSzPts val="1150"/>
              <a:buChar char="●"/>
            </a:pPr>
            <a:r>
              <a:rPr lang="en" sz="1150"/>
              <a:t>Helinet </a:t>
            </a:r>
            <a:endParaRPr sz="1150"/>
          </a:p>
          <a:p>
            <a:pPr indent="-301625" lvl="1" marL="914400" rtl="0" algn="l">
              <a:spcBef>
                <a:spcPts val="0"/>
              </a:spcBef>
              <a:spcAft>
                <a:spcPts val="0"/>
              </a:spcAft>
              <a:buSzPts val="1150"/>
              <a:buChar char="○"/>
            </a:pPr>
            <a:r>
              <a:rPr lang="en" sz="1150"/>
              <a:t>Expansive camera integration while maintain high speeds of up to 58mph. </a:t>
            </a:r>
            <a:endParaRPr sz="1150"/>
          </a:p>
          <a:p>
            <a:pPr indent="-301625" lvl="1" marL="914400" rtl="0" algn="l">
              <a:spcBef>
                <a:spcPts val="0"/>
              </a:spcBef>
              <a:spcAft>
                <a:spcPts val="0"/>
              </a:spcAft>
              <a:buSzPts val="1150"/>
              <a:buChar char="○"/>
            </a:pPr>
            <a:r>
              <a:rPr lang="en" sz="1150"/>
              <a:t>Preplanned coordination and flight paths that maintain efficiency as well tracked maneuvers that help decrease battery usage.</a:t>
            </a:r>
            <a:endParaRPr sz="1150"/>
          </a:p>
          <a:p>
            <a:pPr indent="-301625" lvl="0" marL="457200" rtl="0" algn="l">
              <a:spcBef>
                <a:spcPts val="0"/>
              </a:spcBef>
              <a:spcAft>
                <a:spcPts val="0"/>
              </a:spcAft>
              <a:buSzPts val="1150"/>
              <a:buChar char="●"/>
            </a:pPr>
            <a:r>
              <a:rPr lang="en" sz="1150"/>
              <a:t>Freefly </a:t>
            </a:r>
            <a:endParaRPr sz="1150"/>
          </a:p>
          <a:p>
            <a:pPr indent="-301625" lvl="1" marL="914400" rtl="0" algn="l">
              <a:spcBef>
                <a:spcPts val="0"/>
              </a:spcBef>
              <a:spcAft>
                <a:spcPts val="0"/>
              </a:spcAft>
              <a:buSzPts val="1150"/>
              <a:buChar char="○"/>
            </a:pPr>
            <a:r>
              <a:rPr lang="en" sz="1150"/>
              <a:t>Works with cinematographers to design drones that have the functions, capabilities, and quality needed for filming. </a:t>
            </a:r>
            <a:endParaRPr sz="1150"/>
          </a:p>
          <a:p>
            <a:pPr indent="-301625" lvl="1" marL="914400" rtl="0" algn="l">
              <a:spcBef>
                <a:spcPts val="0"/>
              </a:spcBef>
              <a:spcAft>
                <a:spcPts val="0"/>
              </a:spcAft>
              <a:buSzPts val="1150"/>
              <a:buChar char="○"/>
            </a:pPr>
            <a:r>
              <a:rPr lang="en" sz="1150"/>
              <a:t>Their drones have intelligent autopilot sensors to aid in position accuracy; they are also weight bearing which allows for heavy high-quality cameras.</a:t>
            </a:r>
            <a:endParaRPr sz="1150"/>
          </a:p>
        </p:txBody>
      </p:sp>
      <p:sp>
        <p:nvSpPr>
          <p:cNvPr id="529" name="Google Shape;529;p55"/>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Competitors</a:t>
            </a:r>
            <a:r>
              <a:rPr lang="en" sz="1500">
                <a:latin typeface="Montserrat"/>
                <a:ea typeface="Montserrat"/>
                <a:cs typeface="Montserrat"/>
                <a:sym typeface="Montserrat"/>
              </a:rPr>
              <a:t> </a:t>
            </a:r>
            <a:endParaRPr sz="1500">
              <a:latin typeface="Montserrat"/>
              <a:ea typeface="Montserrat"/>
              <a:cs typeface="Montserrat"/>
              <a:sym typeface="Montserrat"/>
            </a:endParaRPr>
          </a:p>
          <a:p>
            <a:pPr indent="0" lvl="0" marL="0" marR="0" rtl="0" algn="l">
              <a:lnSpc>
                <a:spcPct val="100000"/>
              </a:lnSpc>
              <a:spcBef>
                <a:spcPts val="0"/>
              </a:spcBef>
              <a:spcAft>
                <a:spcPts val="1000"/>
              </a:spcAft>
              <a:buNone/>
            </a:pPr>
            <a:r>
              <a:t/>
            </a:r>
            <a:endParaRPr b="0" sz="1400">
              <a:solidFill>
                <a:schemeClr val="dk2"/>
              </a:solidFill>
            </a:endParaRPr>
          </a:p>
        </p:txBody>
      </p:sp>
      <p:pic>
        <p:nvPicPr>
          <p:cNvPr id="530" name="Google Shape;530;p55"/>
          <p:cNvPicPr preferRelativeResize="0"/>
          <p:nvPr/>
        </p:nvPicPr>
        <p:blipFill rotWithShape="1">
          <a:blip r:embed="rId3">
            <a:alphaModFix/>
          </a:blip>
          <a:srcRect b="0" l="17136" r="0" t="0"/>
          <a:stretch/>
        </p:blipFill>
        <p:spPr>
          <a:xfrm>
            <a:off x="5046825" y="0"/>
            <a:ext cx="4262225" cy="5207601"/>
          </a:xfrm>
          <a:prstGeom prst="rect">
            <a:avLst/>
          </a:prstGeom>
          <a:noFill/>
          <a:ln>
            <a:noFill/>
          </a:ln>
        </p:spPr>
      </p:pic>
      <p:grpSp>
        <p:nvGrpSpPr>
          <p:cNvPr id="531" name="Google Shape;531;p55"/>
          <p:cNvGrpSpPr/>
          <p:nvPr/>
        </p:nvGrpSpPr>
        <p:grpSpPr>
          <a:xfrm flipH="1">
            <a:off x="8221050" y="2708050"/>
            <a:ext cx="670525" cy="3239750"/>
            <a:chOff x="146675" y="378750"/>
            <a:chExt cx="670525" cy="3239750"/>
          </a:xfrm>
        </p:grpSpPr>
        <p:sp>
          <p:nvSpPr>
            <p:cNvPr id="532" name="Google Shape;532;p5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6"/>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Package Delivery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Drones being used to revolutionize the way goods are transported and delivered. This has the potential to reduce delivery times, lower costs, and minimize the environmental impact associated with traditional delivery methods, making it an exciting development in the logistics and e-commerce sectors.</a:t>
            </a:r>
            <a:endParaRPr/>
          </a:p>
          <a:p>
            <a:pPr indent="-317500" lvl="0" marL="457200" rtl="0" algn="l">
              <a:spcBef>
                <a:spcPts val="1000"/>
              </a:spcBef>
              <a:spcAft>
                <a:spcPts val="0"/>
              </a:spcAft>
              <a:buSzPts val="1400"/>
              <a:buChar char="●"/>
            </a:pPr>
            <a:r>
              <a:rPr lang="en"/>
              <a:t>According to a report from Fortune Business Insights, the global drone package delivery market had a market size of 1 billion in 2020. With a projected Compound Annual Growth Rate (CAGR) of 53.93%</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Regulations</a:t>
            </a:r>
            <a:endParaRPr/>
          </a:p>
          <a:p>
            <a:pPr indent="-317500" lvl="1" marL="914400" rtl="0" algn="l">
              <a:spcBef>
                <a:spcPts val="1600"/>
              </a:spcBef>
              <a:spcAft>
                <a:spcPts val="1600"/>
              </a:spcAft>
              <a:buSzPts val="1400"/>
              <a:buChar char="○"/>
            </a:pPr>
            <a:r>
              <a:rPr lang="en"/>
              <a:t>Cost</a:t>
            </a:r>
            <a:endParaRPr/>
          </a:p>
        </p:txBody>
      </p:sp>
      <p:pic>
        <p:nvPicPr>
          <p:cNvPr id="544" name="Google Shape;544;p57"/>
          <p:cNvPicPr preferRelativeResize="0"/>
          <p:nvPr/>
        </p:nvPicPr>
        <p:blipFill rotWithShape="1">
          <a:blip r:embed="rId3">
            <a:alphaModFix/>
          </a:blip>
          <a:srcRect b="0" l="27008" r="27012" t="0"/>
          <a:stretch/>
        </p:blipFill>
        <p:spPr>
          <a:xfrm>
            <a:off x="4925100" y="-6625"/>
            <a:ext cx="4246800" cy="5143500"/>
          </a:xfrm>
          <a:prstGeom prst="rect">
            <a:avLst/>
          </a:prstGeom>
          <a:noFill/>
          <a:ln>
            <a:noFill/>
          </a:ln>
        </p:spPr>
      </p:pic>
      <p:sp>
        <p:nvSpPr>
          <p:cNvPr id="545" name="Google Shape;545;p57"/>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Package Delivery</a:t>
            </a:r>
            <a:endParaRPr sz="15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457200" marR="0" rtl="0" algn="l">
              <a:lnSpc>
                <a:spcPct val="100000"/>
              </a:lnSpc>
              <a:spcBef>
                <a:spcPts val="0"/>
              </a:spcBef>
              <a:spcAft>
                <a:spcPts val="1000"/>
              </a:spcAft>
              <a:buNone/>
            </a:pPr>
            <a:r>
              <a:t/>
            </a:r>
            <a:endParaRPr b="0" sz="1400">
              <a:solidFill>
                <a:schemeClr val="dk2"/>
              </a:solidFill>
            </a:endParaRPr>
          </a:p>
        </p:txBody>
      </p:sp>
      <p:grpSp>
        <p:nvGrpSpPr>
          <p:cNvPr id="546" name="Google Shape;546;p57"/>
          <p:cNvGrpSpPr/>
          <p:nvPr/>
        </p:nvGrpSpPr>
        <p:grpSpPr>
          <a:xfrm flipH="1">
            <a:off x="8221050" y="2708050"/>
            <a:ext cx="670525" cy="3239750"/>
            <a:chOff x="146675" y="378750"/>
            <a:chExt cx="670525" cy="3239750"/>
          </a:xfrm>
        </p:grpSpPr>
        <p:sp>
          <p:nvSpPr>
            <p:cNvPr id="547" name="Google Shape;547;p5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8"/>
          <p:cNvSpPr txBox="1"/>
          <p:nvPr>
            <p:ph idx="1" type="subTitle"/>
          </p:nvPr>
        </p:nvSpPr>
        <p:spPr>
          <a:xfrm>
            <a:off x="234575" y="784825"/>
            <a:ext cx="45375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54000" lvl="0" marL="457200" rtl="0" algn="l">
              <a:spcBef>
                <a:spcPts val="1000"/>
              </a:spcBef>
              <a:spcAft>
                <a:spcPts val="0"/>
              </a:spcAft>
              <a:buSzPts val="400"/>
              <a:buChar char="●"/>
            </a:pPr>
            <a:r>
              <a:rPr lang="en"/>
              <a:t>Matternet Inc.:</a:t>
            </a:r>
            <a:endParaRPr/>
          </a:p>
          <a:p>
            <a:pPr indent="-234950" lvl="0" marL="457200" rtl="0" algn="l">
              <a:spcBef>
                <a:spcPts val="1000"/>
              </a:spcBef>
              <a:spcAft>
                <a:spcPts val="0"/>
              </a:spcAft>
              <a:buSzPts val="100"/>
              <a:buChar char="●"/>
            </a:pPr>
            <a:r>
              <a:rPr lang="en" sz="800"/>
              <a:t>Drones with automated payload and battery exchange for efficient deliveries.</a:t>
            </a:r>
            <a:endParaRPr sz="800"/>
          </a:p>
          <a:p>
            <a:pPr indent="-234950" lvl="0" marL="457200" rtl="0" algn="l">
              <a:spcBef>
                <a:spcPts val="1000"/>
              </a:spcBef>
              <a:spcAft>
                <a:spcPts val="0"/>
              </a:spcAft>
              <a:buSzPts val="100"/>
              <a:buChar char="●"/>
            </a:pPr>
            <a:r>
              <a:rPr lang="en" sz="800"/>
              <a:t>Proprietary software for autonomous drone operation and monitoring.</a:t>
            </a:r>
            <a:endParaRPr sz="800"/>
          </a:p>
          <a:p>
            <a:pPr indent="-234950" lvl="0" marL="457200" rtl="0" algn="l">
              <a:spcBef>
                <a:spcPts val="1000"/>
              </a:spcBef>
              <a:spcAft>
                <a:spcPts val="0"/>
              </a:spcAft>
              <a:buSzPts val="100"/>
              <a:buChar char="●"/>
            </a:pPr>
            <a:r>
              <a:rPr lang="en" sz="800"/>
              <a:t>Achieved FAA Type Certification, meeting regulatory compliance.</a:t>
            </a:r>
            <a:endParaRPr sz="800"/>
          </a:p>
          <a:p>
            <a:pPr indent="-254000" lvl="0" marL="457200" rtl="0" algn="l">
              <a:spcBef>
                <a:spcPts val="1000"/>
              </a:spcBef>
              <a:spcAft>
                <a:spcPts val="0"/>
              </a:spcAft>
              <a:buSzPts val="400"/>
              <a:buChar char="●"/>
            </a:pPr>
            <a:r>
              <a:rPr lang="en"/>
              <a:t>Wingcopter GmbH:</a:t>
            </a:r>
            <a:endParaRPr/>
          </a:p>
          <a:p>
            <a:pPr indent="-234950" lvl="0" marL="457200" rtl="0" algn="l">
              <a:spcBef>
                <a:spcPts val="1000"/>
              </a:spcBef>
              <a:spcAft>
                <a:spcPts val="0"/>
              </a:spcAft>
              <a:buSzPts val="100"/>
              <a:buChar char="●"/>
            </a:pPr>
            <a:r>
              <a:rPr lang="en" sz="800"/>
              <a:t>Fail-safe power train with 8 motors and 2 batteries for safety.</a:t>
            </a:r>
            <a:endParaRPr sz="800"/>
          </a:p>
          <a:p>
            <a:pPr indent="-234950" lvl="0" marL="457200" rtl="0" algn="l">
              <a:spcBef>
                <a:spcPts val="1000"/>
              </a:spcBef>
              <a:spcAft>
                <a:spcPts val="0"/>
              </a:spcAft>
              <a:buSzPts val="100"/>
              <a:buChar char="●"/>
            </a:pPr>
            <a:r>
              <a:rPr lang="en" sz="800"/>
              <a:t>Multiple cameras and AI for obstacle detection and risk assessment.</a:t>
            </a:r>
            <a:endParaRPr sz="800"/>
          </a:p>
          <a:p>
            <a:pPr indent="-234950" lvl="0" marL="457200" rtl="0" algn="l">
              <a:spcBef>
                <a:spcPts val="1000"/>
              </a:spcBef>
              <a:spcAft>
                <a:spcPts val="0"/>
              </a:spcAft>
              <a:buSzPts val="100"/>
              <a:buChar char="●"/>
            </a:pPr>
            <a:r>
              <a:rPr lang="en" sz="800"/>
              <a:t>Wingcopter 198 can deliver multiple packages in one flight, reducing costs.</a:t>
            </a:r>
            <a:endParaRPr sz="800"/>
          </a:p>
          <a:p>
            <a:pPr indent="-254000" lvl="0" marL="457200" rtl="0" algn="l">
              <a:spcBef>
                <a:spcPts val="1000"/>
              </a:spcBef>
              <a:spcAft>
                <a:spcPts val="0"/>
              </a:spcAft>
              <a:buSzPts val="400"/>
              <a:buChar char="●"/>
            </a:pPr>
            <a:r>
              <a:rPr lang="en"/>
              <a:t>Zipline Inc.:</a:t>
            </a:r>
            <a:endParaRPr/>
          </a:p>
          <a:p>
            <a:pPr indent="-234950" lvl="0" marL="457200" rtl="0" algn="l">
              <a:spcBef>
                <a:spcPts val="1000"/>
              </a:spcBef>
              <a:spcAft>
                <a:spcPts val="0"/>
              </a:spcAft>
              <a:buSzPts val="100"/>
              <a:buChar char="●"/>
            </a:pPr>
            <a:r>
              <a:rPr lang="en" sz="800"/>
              <a:t>Simple software integration for operational efficiency.</a:t>
            </a:r>
            <a:endParaRPr sz="800"/>
          </a:p>
          <a:p>
            <a:pPr indent="-234950" lvl="0" marL="457200" rtl="0" algn="l">
              <a:spcBef>
                <a:spcPts val="1000"/>
              </a:spcBef>
              <a:spcAft>
                <a:spcPts val="0"/>
              </a:spcAft>
              <a:buSzPts val="100"/>
              <a:buChar char="●"/>
            </a:pPr>
            <a:r>
              <a:rPr lang="en" sz="800"/>
              <a:t>Hybrid design for precise and quiet operation in various weather.</a:t>
            </a:r>
            <a:endParaRPr sz="800"/>
          </a:p>
          <a:p>
            <a:pPr indent="-234950" lvl="0" marL="457200" rtl="0" algn="l">
              <a:spcBef>
                <a:spcPts val="1000"/>
              </a:spcBef>
              <a:spcAft>
                <a:spcPts val="1000"/>
              </a:spcAft>
              <a:buSzPts val="100"/>
              <a:buChar char="●"/>
            </a:pPr>
            <a:r>
              <a:rPr lang="en" sz="800"/>
              <a:t>P2 Zip drone delivers up to 8-pound packages with precision, even to small spaces.</a:t>
            </a:r>
            <a:endParaRPr sz="800"/>
          </a:p>
        </p:txBody>
      </p:sp>
      <p:pic>
        <p:nvPicPr>
          <p:cNvPr id="554" name="Google Shape;554;p58"/>
          <p:cNvPicPr preferRelativeResize="0"/>
          <p:nvPr/>
        </p:nvPicPr>
        <p:blipFill rotWithShape="1">
          <a:blip r:embed="rId3">
            <a:alphaModFix/>
          </a:blip>
          <a:srcRect b="0" l="23080" r="29604" t="0"/>
          <a:stretch/>
        </p:blipFill>
        <p:spPr>
          <a:xfrm>
            <a:off x="4925100" y="-6625"/>
            <a:ext cx="4246800" cy="5143500"/>
          </a:xfrm>
          <a:prstGeom prst="rect">
            <a:avLst/>
          </a:prstGeom>
          <a:noFill/>
          <a:ln>
            <a:noFill/>
          </a:ln>
        </p:spPr>
      </p:pic>
      <p:sp>
        <p:nvSpPr>
          <p:cNvPr id="555" name="Google Shape;555;p58"/>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Competition</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556" name="Google Shape;556;p58"/>
          <p:cNvPicPr preferRelativeResize="0"/>
          <p:nvPr/>
        </p:nvPicPr>
        <p:blipFill rotWithShape="1">
          <a:blip r:embed="rId4">
            <a:alphaModFix/>
          </a:blip>
          <a:srcRect b="0" l="27008" r="27012" t="0"/>
          <a:stretch/>
        </p:blipFill>
        <p:spPr>
          <a:xfrm>
            <a:off x="4925100" y="-6625"/>
            <a:ext cx="4246800" cy="5143500"/>
          </a:xfrm>
          <a:prstGeom prst="rect">
            <a:avLst/>
          </a:prstGeom>
          <a:noFill/>
          <a:ln>
            <a:noFill/>
          </a:ln>
        </p:spPr>
      </p:pic>
      <p:grpSp>
        <p:nvGrpSpPr>
          <p:cNvPr id="557" name="Google Shape;557;p58"/>
          <p:cNvGrpSpPr/>
          <p:nvPr/>
        </p:nvGrpSpPr>
        <p:grpSpPr>
          <a:xfrm flipH="1">
            <a:off x="8221050" y="2708050"/>
            <a:ext cx="670525" cy="3239750"/>
            <a:chOff x="146675" y="378750"/>
            <a:chExt cx="670525" cy="3239750"/>
          </a:xfrm>
        </p:grpSpPr>
        <p:sp>
          <p:nvSpPr>
            <p:cNvPr id="558" name="Google Shape;558;p5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9"/>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Warehousing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0"/>
          <p:cNvSpPr txBox="1"/>
          <p:nvPr>
            <p:ph idx="1" type="subTitle"/>
          </p:nvPr>
        </p:nvSpPr>
        <p:spPr>
          <a:xfrm>
            <a:off x="249300" y="1113650"/>
            <a:ext cx="4752000" cy="37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Drones used for tasks such as inventory management, surveillance, and inspection. They navigate storage facilities efficiently, automate tasks like cycle counting, and enhance security through real-time surveillance, contributing to streamlined operations and improved accuracy</a:t>
            </a:r>
            <a:endParaRPr/>
          </a:p>
          <a:p>
            <a:pPr indent="-317500" lvl="0" marL="457200" rtl="0" algn="l">
              <a:spcBef>
                <a:spcPts val="1000"/>
              </a:spcBef>
              <a:spcAft>
                <a:spcPts val="0"/>
              </a:spcAft>
              <a:buSzPts val="1400"/>
              <a:buChar char="●"/>
            </a:pPr>
            <a:r>
              <a:rPr lang="en"/>
              <a:t>According to Fortune Business Insights, the global drone package delivery market reached a market size of 1.0 billion in the year 2020. Expected Compound Annual Growth Rate (CAGR) of 53.94% in the coming years </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Marketing</a:t>
            </a:r>
            <a:endParaRPr/>
          </a:p>
          <a:p>
            <a:pPr indent="-317500" lvl="1" marL="914400" rtl="0" algn="l">
              <a:spcBef>
                <a:spcPts val="1600"/>
              </a:spcBef>
              <a:spcAft>
                <a:spcPts val="1600"/>
              </a:spcAft>
              <a:buSzPts val="1400"/>
              <a:buChar char="○"/>
            </a:pPr>
            <a:r>
              <a:rPr lang="en"/>
              <a:t>Cost</a:t>
            </a:r>
            <a:endParaRPr/>
          </a:p>
        </p:txBody>
      </p:sp>
      <p:sp>
        <p:nvSpPr>
          <p:cNvPr id="570" name="Google Shape;570;p60"/>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Warehousing</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571" name="Google Shape;571;p60"/>
          <p:cNvPicPr preferRelativeResize="0"/>
          <p:nvPr/>
        </p:nvPicPr>
        <p:blipFill rotWithShape="1">
          <a:blip r:embed="rId3">
            <a:alphaModFix/>
          </a:blip>
          <a:srcRect b="0" l="25546" r="25551" t="0"/>
          <a:stretch/>
        </p:blipFill>
        <p:spPr>
          <a:xfrm>
            <a:off x="4925100" y="-6625"/>
            <a:ext cx="4246800" cy="5143500"/>
          </a:xfrm>
          <a:prstGeom prst="rect">
            <a:avLst/>
          </a:prstGeom>
          <a:noFill/>
          <a:ln>
            <a:noFill/>
          </a:ln>
        </p:spPr>
      </p:pic>
      <p:grpSp>
        <p:nvGrpSpPr>
          <p:cNvPr id="572" name="Google Shape;572;p60"/>
          <p:cNvGrpSpPr/>
          <p:nvPr/>
        </p:nvGrpSpPr>
        <p:grpSpPr>
          <a:xfrm flipH="1">
            <a:off x="8221050" y="2708050"/>
            <a:ext cx="670525" cy="3239750"/>
            <a:chOff x="146675" y="378750"/>
            <a:chExt cx="670525" cy="3239750"/>
          </a:xfrm>
        </p:grpSpPr>
        <p:sp>
          <p:nvSpPr>
            <p:cNvPr id="573" name="Google Shape;573;p6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1"/>
          <p:cNvSpPr txBox="1"/>
          <p:nvPr>
            <p:ph idx="1" type="subTitle"/>
          </p:nvPr>
        </p:nvSpPr>
        <p:spPr>
          <a:xfrm>
            <a:off x="205150" y="706275"/>
            <a:ext cx="45375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317500" lvl="0" marL="457200" rtl="0" algn="l">
              <a:spcBef>
                <a:spcPts val="1000"/>
              </a:spcBef>
              <a:spcAft>
                <a:spcPts val="0"/>
              </a:spcAft>
              <a:buSzPts val="1400"/>
              <a:buChar char="●"/>
            </a:pPr>
            <a:r>
              <a:rPr lang="en"/>
              <a:t>Skydio:</a:t>
            </a:r>
            <a:endParaRPr/>
          </a:p>
          <a:p>
            <a:pPr indent="-279400" lvl="0" marL="457200" rtl="0" algn="l">
              <a:spcBef>
                <a:spcPts val="1000"/>
              </a:spcBef>
              <a:spcAft>
                <a:spcPts val="0"/>
              </a:spcAft>
              <a:buSzPts val="800"/>
              <a:buChar char="●"/>
            </a:pPr>
            <a:r>
              <a:rPr lang="en" sz="800"/>
              <a:t>Automated drones for warehouse inventory enhancement.</a:t>
            </a:r>
            <a:endParaRPr sz="800"/>
          </a:p>
          <a:p>
            <a:pPr indent="-279400" lvl="0" marL="457200" rtl="0" algn="l">
              <a:spcBef>
                <a:spcPts val="1000"/>
              </a:spcBef>
              <a:spcAft>
                <a:spcPts val="0"/>
              </a:spcAft>
              <a:buSzPts val="800"/>
              <a:buChar char="●"/>
            </a:pPr>
            <a:r>
              <a:rPr lang="en" sz="800"/>
              <a:t>Maps warehouses, follows designated routes, and captures data quickly.</a:t>
            </a:r>
            <a:endParaRPr sz="800"/>
          </a:p>
          <a:p>
            <a:pPr indent="-279400" lvl="0" marL="457200" rtl="0" algn="l">
              <a:spcBef>
                <a:spcPts val="1000"/>
              </a:spcBef>
              <a:spcAft>
                <a:spcPts val="0"/>
              </a:spcAft>
              <a:buSzPts val="800"/>
              <a:buChar char="●"/>
            </a:pPr>
            <a:r>
              <a:rPr lang="en" sz="800"/>
              <a:t>AI-driven navigation identifies objects, avoids obstacles for safe operation.</a:t>
            </a:r>
            <a:endParaRPr sz="800"/>
          </a:p>
          <a:p>
            <a:pPr indent="-317500" lvl="0" marL="457200" rtl="0" algn="l">
              <a:spcBef>
                <a:spcPts val="1000"/>
              </a:spcBef>
              <a:spcAft>
                <a:spcPts val="0"/>
              </a:spcAft>
              <a:buSzPts val="1400"/>
              <a:buChar char="●"/>
            </a:pPr>
            <a:r>
              <a:rPr lang="en"/>
              <a:t>Doks:</a:t>
            </a:r>
            <a:endParaRPr/>
          </a:p>
          <a:p>
            <a:pPr indent="-279400" lvl="0" marL="457200" rtl="0" algn="l">
              <a:spcBef>
                <a:spcPts val="1000"/>
              </a:spcBef>
              <a:spcAft>
                <a:spcPts val="0"/>
              </a:spcAft>
              <a:buSzPts val="800"/>
              <a:buChar char="●"/>
            </a:pPr>
            <a:r>
              <a:rPr lang="en" sz="800"/>
              <a:t>Drones with powerful sensors for label and document reading in warehouses.</a:t>
            </a:r>
            <a:endParaRPr sz="800"/>
          </a:p>
          <a:p>
            <a:pPr indent="-279400" lvl="0" marL="457200" rtl="0" algn="l">
              <a:spcBef>
                <a:spcPts val="1000"/>
              </a:spcBef>
              <a:spcAft>
                <a:spcPts val="0"/>
              </a:spcAft>
              <a:buSzPts val="800"/>
              <a:buChar char="●"/>
            </a:pPr>
            <a:r>
              <a:rPr lang="en" sz="800"/>
              <a:t>Night flight mode for low-light conditions.</a:t>
            </a:r>
            <a:endParaRPr sz="800"/>
          </a:p>
          <a:p>
            <a:pPr indent="-279400" lvl="0" marL="457200" rtl="0" algn="l">
              <a:spcBef>
                <a:spcPts val="1000"/>
              </a:spcBef>
              <a:spcAft>
                <a:spcPts val="0"/>
              </a:spcAft>
              <a:buSzPts val="800"/>
              <a:buChar char="●"/>
            </a:pPr>
            <a:r>
              <a:rPr lang="en" sz="800"/>
              <a:t>Creates digital replicas of shelves for precise data organization.</a:t>
            </a:r>
            <a:endParaRPr sz="800"/>
          </a:p>
          <a:p>
            <a:pPr indent="-317500" lvl="0" marL="457200" rtl="0" algn="l">
              <a:spcBef>
                <a:spcPts val="1000"/>
              </a:spcBef>
              <a:spcAft>
                <a:spcPts val="0"/>
              </a:spcAft>
              <a:buSzPts val="1400"/>
              <a:buChar char="●"/>
            </a:pPr>
            <a:r>
              <a:rPr lang="en"/>
              <a:t>Verity:</a:t>
            </a:r>
            <a:endParaRPr/>
          </a:p>
          <a:p>
            <a:pPr indent="-279400" lvl="0" marL="457200" rtl="0" algn="l">
              <a:spcBef>
                <a:spcPts val="1000"/>
              </a:spcBef>
              <a:spcAft>
                <a:spcPts val="0"/>
              </a:spcAft>
              <a:buSzPts val="800"/>
              <a:buChar char="●"/>
            </a:pPr>
            <a:r>
              <a:rPr lang="en" sz="800"/>
              <a:t>Drones create digital models of warehouse racks for accurate inventory management.</a:t>
            </a:r>
            <a:endParaRPr sz="800"/>
          </a:p>
          <a:p>
            <a:pPr indent="-279400" lvl="0" marL="457200" rtl="0" algn="l">
              <a:spcBef>
                <a:spcPts val="1000"/>
              </a:spcBef>
              <a:spcAft>
                <a:spcPts val="0"/>
              </a:spcAft>
              <a:buSzPts val="800"/>
              <a:buChar char="●"/>
            </a:pPr>
            <a:r>
              <a:rPr lang="en" sz="800"/>
              <a:t>Operate autonomously with online scan scheduling.</a:t>
            </a:r>
            <a:endParaRPr sz="800"/>
          </a:p>
          <a:p>
            <a:pPr indent="-279400" lvl="0" marL="457200" rtl="0" algn="l">
              <a:spcBef>
                <a:spcPts val="1000"/>
              </a:spcBef>
              <a:spcAft>
                <a:spcPts val="1000"/>
              </a:spcAft>
              <a:buSzPts val="800"/>
              <a:buChar char="●"/>
            </a:pPr>
            <a:r>
              <a:rPr lang="en" sz="800"/>
              <a:t>Detects item movements, generates reports, and provides real-time inventory data on Verity cloud software.</a:t>
            </a:r>
            <a:endParaRPr sz="800"/>
          </a:p>
        </p:txBody>
      </p:sp>
      <p:sp>
        <p:nvSpPr>
          <p:cNvPr id="580" name="Google Shape;580;p61"/>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Competitors</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581" name="Google Shape;581;p61"/>
          <p:cNvPicPr preferRelativeResize="0"/>
          <p:nvPr/>
        </p:nvPicPr>
        <p:blipFill rotWithShape="1">
          <a:blip r:embed="rId3">
            <a:alphaModFix/>
          </a:blip>
          <a:srcRect b="0" l="25546" r="25551" t="0"/>
          <a:stretch/>
        </p:blipFill>
        <p:spPr>
          <a:xfrm>
            <a:off x="4925100" y="-6625"/>
            <a:ext cx="4246800" cy="5143500"/>
          </a:xfrm>
          <a:prstGeom prst="rect">
            <a:avLst/>
          </a:prstGeom>
          <a:noFill/>
          <a:ln>
            <a:noFill/>
          </a:ln>
        </p:spPr>
      </p:pic>
      <p:grpSp>
        <p:nvGrpSpPr>
          <p:cNvPr id="582" name="Google Shape;582;p61"/>
          <p:cNvGrpSpPr/>
          <p:nvPr/>
        </p:nvGrpSpPr>
        <p:grpSpPr>
          <a:xfrm flipH="1">
            <a:off x="8221050" y="2708050"/>
            <a:ext cx="670525" cy="3239750"/>
            <a:chOff x="146675" y="378750"/>
            <a:chExt cx="670525" cy="3239750"/>
          </a:xfrm>
        </p:grpSpPr>
        <p:sp>
          <p:nvSpPr>
            <p:cNvPr id="583" name="Google Shape;583;p61"/>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1"/>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p:cNvPicPr preferRelativeResize="0"/>
          <p:nvPr/>
        </p:nvPicPr>
        <p:blipFill rotWithShape="1">
          <a:blip r:embed="rId3">
            <a:alphaModFix/>
          </a:blip>
          <a:srcRect b="0" l="5828" r="47728" t="0"/>
          <a:stretch/>
        </p:blipFill>
        <p:spPr>
          <a:xfrm>
            <a:off x="4925100" y="-6625"/>
            <a:ext cx="4246800" cy="5143500"/>
          </a:xfrm>
          <a:prstGeom prst="rect">
            <a:avLst/>
          </a:prstGeom>
          <a:noFill/>
          <a:ln>
            <a:noFill/>
          </a:ln>
        </p:spPr>
      </p:pic>
      <p:sp>
        <p:nvSpPr>
          <p:cNvPr id="243" name="Google Shape;243;p26"/>
          <p:cNvSpPr txBox="1"/>
          <p:nvPr>
            <p:ph type="title"/>
          </p:nvPr>
        </p:nvSpPr>
        <p:spPr>
          <a:xfrm>
            <a:off x="84925" y="4491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Montserrat"/>
                <a:ea typeface="Montserrat"/>
                <a:cs typeface="Montserrat"/>
                <a:sym typeface="Montserrat"/>
              </a:rPr>
              <a:t>Disaster Management</a:t>
            </a:r>
            <a:endParaRPr sz="2300">
              <a:latin typeface="Montserrat"/>
              <a:ea typeface="Montserrat"/>
              <a:cs typeface="Montserrat"/>
              <a:sym typeface="Montserrat"/>
            </a:endParaRPr>
          </a:p>
        </p:txBody>
      </p:sp>
      <p:sp>
        <p:nvSpPr>
          <p:cNvPr id="244" name="Google Shape;244;p26"/>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Provide real time imagery and data collection during disasters</a:t>
            </a:r>
            <a:endParaRPr/>
          </a:p>
          <a:p>
            <a:pPr indent="-317500" lvl="0" marL="457200" rtl="0" algn="l">
              <a:spcBef>
                <a:spcPts val="1000"/>
              </a:spcBef>
              <a:spcAft>
                <a:spcPts val="0"/>
              </a:spcAft>
              <a:buSzPts val="1400"/>
              <a:buChar char="●"/>
            </a:pPr>
            <a:r>
              <a:rPr lang="en"/>
              <a:t>Expected to grow at CAGR of 13.1% between 2023-33</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Not all drones can fly through various weather conditions</a:t>
            </a:r>
            <a:endParaRPr/>
          </a:p>
          <a:p>
            <a:pPr indent="-317500" lvl="1" marL="914400" rtl="0" algn="l">
              <a:spcBef>
                <a:spcPts val="1600"/>
              </a:spcBef>
              <a:spcAft>
                <a:spcPts val="0"/>
              </a:spcAft>
              <a:buSzPts val="1400"/>
              <a:buChar char="○"/>
            </a:pPr>
            <a:r>
              <a:rPr lang="en"/>
              <a:t>limited battery life</a:t>
            </a:r>
            <a:endParaRPr/>
          </a:p>
          <a:p>
            <a:pPr indent="-317500" lvl="1" marL="914400" rtl="0" algn="l">
              <a:spcBef>
                <a:spcPts val="1600"/>
              </a:spcBef>
              <a:spcAft>
                <a:spcPts val="1600"/>
              </a:spcAft>
              <a:buSzPts val="1400"/>
              <a:buChar char="○"/>
            </a:pPr>
            <a:r>
              <a:rPr lang="en"/>
              <a:t>privacy issues as people may be more vulnerable to exploitation in disaster moments</a:t>
            </a:r>
            <a:endParaRPr/>
          </a:p>
        </p:txBody>
      </p:sp>
      <p:grpSp>
        <p:nvGrpSpPr>
          <p:cNvPr id="245" name="Google Shape;245;p26"/>
          <p:cNvGrpSpPr/>
          <p:nvPr/>
        </p:nvGrpSpPr>
        <p:grpSpPr>
          <a:xfrm flipH="1">
            <a:off x="8221050" y="2708050"/>
            <a:ext cx="670525" cy="3239750"/>
            <a:chOff x="146675" y="378750"/>
            <a:chExt cx="670525" cy="3239750"/>
          </a:xfrm>
        </p:grpSpPr>
        <p:sp>
          <p:nvSpPr>
            <p:cNvPr id="246" name="Google Shape;246;p2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Utilities and Renewable Energy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3"/>
          <p:cNvPicPr preferRelativeResize="0"/>
          <p:nvPr/>
        </p:nvPicPr>
        <p:blipFill rotWithShape="1">
          <a:blip r:embed="rId3">
            <a:alphaModFix/>
          </a:blip>
          <a:srcRect b="0" l="21037" r="21037" t="0"/>
          <a:stretch/>
        </p:blipFill>
        <p:spPr>
          <a:xfrm>
            <a:off x="5526325" y="402575"/>
            <a:ext cx="3408000" cy="4127400"/>
          </a:xfrm>
          <a:prstGeom prst="rect">
            <a:avLst/>
          </a:prstGeom>
          <a:noFill/>
          <a:ln>
            <a:noFill/>
          </a:ln>
        </p:spPr>
      </p:pic>
      <p:sp>
        <p:nvSpPr>
          <p:cNvPr id="595" name="Google Shape;595;p63"/>
          <p:cNvSpPr txBox="1"/>
          <p:nvPr>
            <p:ph idx="1" type="subTitle"/>
          </p:nvPr>
        </p:nvSpPr>
        <p:spPr>
          <a:xfrm>
            <a:off x="249300" y="1113650"/>
            <a:ext cx="4907400" cy="37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Drones utilized for inspecting and maintaining critical infrastructure like power lines, wind turbines, and solar panels. Additionally, drones collect essential data, such as environmental conditions and equipment performance, aiding in resource management. Their use enhances safety, minimizes operational downtime, and contributes to the growth and sustainability of these industries. </a:t>
            </a:r>
            <a:endParaRPr/>
          </a:p>
          <a:p>
            <a:pPr indent="-317500" lvl="0" marL="457200" rtl="0" algn="l">
              <a:spcBef>
                <a:spcPts val="1000"/>
              </a:spcBef>
              <a:spcAft>
                <a:spcPts val="1000"/>
              </a:spcAft>
              <a:buSzPts val="1400"/>
              <a:buChar char="●"/>
            </a:pPr>
            <a:r>
              <a:rPr lang="en"/>
              <a:t>According to a report on Yahoo Finance, the global utility drone market had a value of 0.26 billion in the year 2022, and it is expected to grow at a Compound Annual Growth Rate (CAGR) of 28.7% </a:t>
            </a:r>
            <a:endParaRPr/>
          </a:p>
        </p:txBody>
      </p:sp>
      <p:sp>
        <p:nvSpPr>
          <p:cNvPr id="596" name="Google Shape;596;p63"/>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Utilities and Renewable Energy</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597" name="Google Shape;597;p63"/>
          <p:cNvGrpSpPr/>
          <p:nvPr/>
        </p:nvGrpSpPr>
        <p:grpSpPr>
          <a:xfrm flipH="1">
            <a:off x="8221050" y="2708050"/>
            <a:ext cx="670525" cy="3239750"/>
            <a:chOff x="146675" y="378750"/>
            <a:chExt cx="670525" cy="3239750"/>
          </a:xfrm>
        </p:grpSpPr>
        <p:sp>
          <p:nvSpPr>
            <p:cNvPr id="598" name="Google Shape;598;p63"/>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64"/>
          <p:cNvPicPr preferRelativeResize="0"/>
          <p:nvPr/>
        </p:nvPicPr>
        <p:blipFill rotWithShape="1">
          <a:blip r:embed="rId3">
            <a:alphaModFix/>
          </a:blip>
          <a:srcRect b="0" l="21037" r="21037" t="0"/>
          <a:stretch/>
        </p:blipFill>
        <p:spPr>
          <a:xfrm>
            <a:off x="5526325" y="402575"/>
            <a:ext cx="3408000" cy="4127400"/>
          </a:xfrm>
          <a:prstGeom prst="rect">
            <a:avLst/>
          </a:prstGeom>
          <a:noFill/>
          <a:ln>
            <a:noFill/>
          </a:ln>
        </p:spPr>
      </p:pic>
      <p:sp>
        <p:nvSpPr>
          <p:cNvPr id="605" name="Google Shape;605;p64"/>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DJI:</a:t>
            </a:r>
            <a:endParaRPr/>
          </a:p>
          <a:p>
            <a:pPr indent="-279400" lvl="0" marL="457200" rtl="0" algn="l">
              <a:spcBef>
                <a:spcPts val="1000"/>
              </a:spcBef>
              <a:spcAft>
                <a:spcPts val="0"/>
              </a:spcAft>
              <a:buSzPts val="800"/>
              <a:buChar char="●"/>
            </a:pPr>
            <a:r>
              <a:rPr lang="en" sz="800"/>
              <a:t>Matrice 210 RTK V2 with XT2 thermal payload for solar farm inspections.</a:t>
            </a:r>
            <a:endParaRPr sz="800"/>
          </a:p>
          <a:p>
            <a:pPr indent="-279400" lvl="0" marL="457200" rtl="0" algn="l">
              <a:spcBef>
                <a:spcPts val="1000"/>
              </a:spcBef>
              <a:spcAft>
                <a:spcPts val="0"/>
              </a:spcAft>
              <a:buSzPts val="800"/>
              <a:buChar char="●"/>
            </a:pPr>
            <a:r>
              <a:rPr lang="en" sz="800"/>
              <a:t>Mavic 2 Enterprise Advanced and Matrice 300 RTK for wind turbine inspections.</a:t>
            </a:r>
            <a:endParaRPr sz="800"/>
          </a:p>
          <a:p>
            <a:pPr indent="-279400" lvl="0" marL="457200" rtl="0" algn="l">
              <a:spcBef>
                <a:spcPts val="1000"/>
              </a:spcBef>
              <a:spcAft>
                <a:spcPts val="0"/>
              </a:spcAft>
              <a:buSzPts val="800"/>
              <a:buChar char="●"/>
            </a:pPr>
            <a:r>
              <a:rPr lang="en" sz="800"/>
              <a:t>Matrice 210 RTK V2 and Matrice 300 RTK for utility leak detection and repairs.</a:t>
            </a:r>
            <a:endParaRPr sz="800"/>
          </a:p>
          <a:p>
            <a:pPr indent="-317500" lvl="0" marL="457200" rtl="0" algn="l">
              <a:spcBef>
                <a:spcPts val="1000"/>
              </a:spcBef>
              <a:spcAft>
                <a:spcPts val="0"/>
              </a:spcAft>
              <a:buSzPts val="1400"/>
              <a:buChar char="●"/>
            </a:pPr>
            <a:r>
              <a:rPr lang="en"/>
              <a:t>BRAQ Industries:</a:t>
            </a:r>
            <a:endParaRPr/>
          </a:p>
          <a:p>
            <a:pPr indent="-279400" lvl="0" marL="457200" rtl="0" algn="l">
              <a:spcBef>
                <a:spcPts val="1000"/>
              </a:spcBef>
              <a:spcAft>
                <a:spcPts val="0"/>
              </a:spcAft>
              <a:buSzPts val="800"/>
              <a:buChar char="●"/>
            </a:pPr>
            <a:r>
              <a:rPr lang="en" sz="800"/>
              <a:t>Trained pilots for challenging environments.</a:t>
            </a:r>
            <a:endParaRPr sz="800"/>
          </a:p>
          <a:p>
            <a:pPr indent="-279400" lvl="0" marL="457200" rtl="0" algn="l">
              <a:spcBef>
                <a:spcPts val="1000"/>
              </a:spcBef>
              <a:spcAft>
                <a:spcPts val="0"/>
              </a:spcAft>
              <a:buSzPts val="800"/>
              <a:buChar char="●"/>
            </a:pPr>
            <a:r>
              <a:rPr lang="en" sz="800"/>
              <a:t>Software simplifies operations, including picture management, annotations, and flight planning.</a:t>
            </a:r>
            <a:endParaRPr sz="800"/>
          </a:p>
          <a:p>
            <a:pPr indent="-279400" lvl="0" marL="457200" rtl="0" algn="l">
              <a:spcBef>
                <a:spcPts val="1000"/>
              </a:spcBef>
              <a:spcAft>
                <a:spcPts val="0"/>
              </a:spcAft>
              <a:buSzPts val="800"/>
              <a:buChar char="●"/>
            </a:pPr>
            <a:r>
              <a:rPr lang="en" sz="800"/>
              <a:t>Offers corridor mapping services for critical infrastructure.</a:t>
            </a:r>
            <a:endParaRPr sz="800"/>
          </a:p>
          <a:p>
            <a:pPr indent="-317500" lvl="0" marL="457200" rtl="0" algn="l">
              <a:spcBef>
                <a:spcPts val="1000"/>
              </a:spcBef>
              <a:spcAft>
                <a:spcPts val="0"/>
              </a:spcAft>
              <a:buSzPts val="1400"/>
              <a:buChar char="●"/>
            </a:pPr>
            <a:r>
              <a:rPr lang="en"/>
              <a:t>Skydio:</a:t>
            </a:r>
            <a:endParaRPr/>
          </a:p>
          <a:p>
            <a:pPr indent="-279400" lvl="0" marL="457200" rtl="0" algn="l">
              <a:spcBef>
                <a:spcPts val="1000"/>
              </a:spcBef>
              <a:spcAft>
                <a:spcPts val="0"/>
              </a:spcAft>
              <a:buSzPts val="800"/>
              <a:buChar char="●"/>
            </a:pPr>
            <a:r>
              <a:rPr lang="en" sz="800"/>
              <a:t>Introduces 3D Scan technology for automated flight paths and on-site modeling.</a:t>
            </a:r>
            <a:endParaRPr sz="800"/>
          </a:p>
          <a:p>
            <a:pPr indent="-279400" lvl="0" marL="457200" rtl="0" algn="l">
              <a:spcBef>
                <a:spcPts val="1000"/>
              </a:spcBef>
              <a:spcAft>
                <a:spcPts val="0"/>
              </a:spcAft>
              <a:buSzPts val="800"/>
              <a:buChar char="●"/>
            </a:pPr>
            <a:r>
              <a:rPr lang="en" sz="800"/>
              <a:t>Skydio X10 with Night Sense for nighttime operations.</a:t>
            </a:r>
            <a:endParaRPr sz="800"/>
          </a:p>
          <a:p>
            <a:pPr indent="-279400" lvl="0" marL="457200" rtl="0" algn="l">
              <a:spcBef>
                <a:spcPts val="1000"/>
              </a:spcBef>
              <a:spcAft>
                <a:spcPts val="1000"/>
              </a:spcAft>
              <a:buSzPts val="800"/>
              <a:buChar char="●"/>
            </a:pPr>
            <a:r>
              <a:rPr lang="en" sz="800"/>
              <a:t>VT300-L attachment with multiple cameras and built-in flashlight.</a:t>
            </a:r>
            <a:endParaRPr sz="800"/>
          </a:p>
        </p:txBody>
      </p:sp>
      <p:sp>
        <p:nvSpPr>
          <p:cNvPr id="606" name="Google Shape;606;p64"/>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Competitors</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07" name="Google Shape;607;p64"/>
          <p:cNvGrpSpPr/>
          <p:nvPr/>
        </p:nvGrpSpPr>
        <p:grpSpPr>
          <a:xfrm flipH="1">
            <a:off x="8221050" y="2708050"/>
            <a:ext cx="670525" cy="3239750"/>
            <a:chOff x="146675" y="378750"/>
            <a:chExt cx="670525" cy="3239750"/>
          </a:xfrm>
        </p:grpSpPr>
        <p:sp>
          <p:nvSpPr>
            <p:cNvPr id="608" name="Google Shape;608;p64"/>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4"/>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Forestry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6"/>
          <p:cNvSpPr txBox="1"/>
          <p:nvPr>
            <p:ph idx="1" type="subTitle"/>
          </p:nvPr>
        </p:nvSpPr>
        <p:spPr>
          <a:xfrm>
            <a:off x="249300" y="1113650"/>
            <a:ext cx="4907400" cy="37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Overlook any future dangers (fires, pest, disease) created in the forest and harvest planning. Promote the health and wellbeing of our forests by quickly identifying the presence of smoke and preventing a potentially catastrophic fire.</a:t>
            </a:r>
            <a:endParaRPr/>
          </a:p>
          <a:p>
            <a:pPr indent="-317500" lvl="0" marL="457200" rtl="0" algn="l">
              <a:spcBef>
                <a:spcPts val="1000"/>
              </a:spcBef>
              <a:spcAft>
                <a:spcPts val="0"/>
              </a:spcAft>
              <a:buSzPts val="1400"/>
              <a:buChar char="●"/>
            </a:pPr>
            <a:r>
              <a:rPr lang="en"/>
              <a:t>The global market is approximately 1 billion as of 2022 and the CAGR is 37%</a:t>
            </a:r>
            <a:endParaRPr/>
          </a:p>
          <a:p>
            <a:pPr indent="-317500" lvl="0" marL="457200" rtl="0" algn="l">
              <a:spcBef>
                <a:spcPts val="1000"/>
              </a:spcBef>
              <a:spcAft>
                <a:spcPts val="0"/>
              </a:spcAft>
              <a:buSzPts val="1400"/>
              <a:buChar char="●"/>
            </a:pPr>
            <a:r>
              <a:rPr lang="en"/>
              <a:t>Top 3 Issues</a:t>
            </a:r>
            <a:endParaRPr/>
          </a:p>
          <a:p>
            <a:pPr indent="-317500" lvl="0" marL="457200" rtl="0" algn="l">
              <a:spcBef>
                <a:spcPts val="1000"/>
              </a:spcBef>
              <a:spcAft>
                <a:spcPts val="0"/>
              </a:spcAft>
              <a:buSzPts val="1400"/>
              <a:buChar char="-"/>
            </a:pPr>
            <a:r>
              <a:rPr lang="en"/>
              <a:t>Exhaustive process - requires huge amount of workforce and skills </a:t>
            </a:r>
            <a:endParaRPr/>
          </a:p>
          <a:p>
            <a:pPr indent="-317500" lvl="0" marL="457200" rtl="0" algn="l">
              <a:spcBef>
                <a:spcPts val="0"/>
              </a:spcBef>
              <a:spcAft>
                <a:spcPts val="0"/>
              </a:spcAft>
              <a:buSzPts val="1400"/>
              <a:buChar char="-"/>
            </a:pPr>
            <a:r>
              <a:rPr lang="en"/>
              <a:t>Disturbance - place where to avoid human interference </a:t>
            </a:r>
            <a:endParaRPr/>
          </a:p>
          <a:p>
            <a:pPr indent="-317500" lvl="0" marL="457200" rtl="0" algn="l">
              <a:spcBef>
                <a:spcPts val="0"/>
              </a:spcBef>
              <a:spcAft>
                <a:spcPts val="0"/>
              </a:spcAft>
              <a:buSzPts val="1400"/>
              <a:buChar char="-"/>
            </a:pPr>
            <a:r>
              <a:rPr lang="en"/>
              <a:t>Life-span - 11% of birds attack drones</a:t>
            </a:r>
            <a:endParaRPr/>
          </a:p>
        </p:txBody>
      </p:sp>
      <p:sp>
        <p:nvSpPr>
          <p:cNvPr id="620" name="Google Shape;620;p66"/>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Forestry</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21" name="Google Shape;621;p66"/>
          <p:cNvGrpSpPr/>
          <p:nvPr/>
        </p:nvGrpSpPr>
        <p:grpSpPr>
          <a:xfrm flipH="1">
            <a:off x="8221050" y="2708050"/>
            <a:ext cx="670525" cy="3239750"/>
            <a:chOff x="146675" y="378750"/>
            <a:chExt cx="670525" cy="3239750"/>
          </a:xfrm>
        </p:grpSpPr>
        <p:sp>
          <p:nvSpPr>
            <p:cNvPr id="622" name="Google Shape;622;p6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4" name="Google Shape;624;p66"/>
          <p:cNvPicPr preferRelativeResize="0"/>
          <p:nvPr/>
        </p:nvPicPr>
        <p:blipFill>
          <a:blip r:embed="rId3">
            <a:alphaModFix/>
          </a:blip>
          <a:stretch>
            <a:fillRect/>
          </a:stretch>
        </p:blipFill>
        <p:spPr>
          <a:xfrm>
            <a:off x="6164250" y="258450"/>
            <a:ext cx="2979750" cy="2386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7"/>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AgEagle</a:t>
            </a:r>
            <a:r>
              <a:rPr lang="en"/>
              <a:t>:</a:t>
            </a:r>
            <a:endParaRPr/>
          </a:p>
          <a:p>
            <a:pPr indent="-279400" lvl="0" marL="457200" rtl="0" algn="l">
              <a:spcBef>
                <a:spcPts val="1000"/>
              </a:spcBef>
              <a:spcAft>
                <a:spcPts val="0"/>
              </a:spcAft>
              <a:buSzPts val="800"/>
              <a:buChar char="●"/>
            </a:pPr>
            <a:r>
              <a:rPr lang="en" sz="800"/>
              <a:t>Remote sensing quickly survey large areas and automate the generation of tree parameters </a:t>
            </a:r>
            <a:endParaRPr sz="800"/>
          </a:p>
          <a:p>
            <a:pPr indent="-279400" lvl="0" marL="457200" rtl="0" algn="l">
              <a:spcBef>
                <a:spcPts val="1000"/>
              </a:spcBef>
              <a:spcAft>
                <a:spcPts val="0"/>
              </a:spcAft>
              <a:buSzPts val="800"/>
              <a:buChar char="●"/>
            </a:pPr>
            <a:r>
              <a:rPr lang="en" sz="800"/>
              <a:t>Analyzes the causation of prevalent forest disturbances </a:t>
            </a:r>
            <a:endParaRPr sz="800"/>
          </a:p>
          <a:p>
            <a:pPr indent="-279400" lvl="0" marL="457200" rtl="0" algn="l">
              <a:spcBef>
                <a:spcPts val="1000"/>
              </a:spcBef>
              <a:spcAft>
                <a:spcPts val="0"/>
              </a:spcAft>
              <a:buSzPts val="800"/>
              <a:buChar char="●"/>
            </a:pPr>
            <a:r>
              <a:rPr lang="en" sz="800"/>
              <a:t>detecting new trees, monitoring growth and determining health assessments</a:t>
            </a:r>
            <a:endParaRPr sz="800"/>
          </a:p>
          <a:p>
            <a:pPr indent="-317500" lvl="0" marL="457200" rtl="0" algn="l">
              <a:spcBef>
                <a:spcPts val="1000"/>
              </a:spcBef>
              <a:spcAft>
                <a:spcPts val="0"/>
              </a:spcAft>
              <a:buSzPts val="1400"/>
              <a:buChar char="●"/>
            </a:pPr>
            <a:r>
              <a:rPr lang="en"/>
              <a:t>TimberDrone</a:t>
            </a:r>
            <a:r>
              <a:rPr lang="en"/>
              <a:t>:</a:t>
            </a:r>
            <a:endParaRPr/>
          </a:p>
          <a:p>
            <a:pPr indent="-279400" lvl="0" marL="457200" rtl="0" algn="l">
              <a:spcBef>
                <a:spcPts val="1000"/>
              </a:spcBef>
              <a:spcAft>
                <a:spcPts val="0"/>
              </a:spcAft>
              <a:buSzPts val="800"/>
              <a:buChar char="●"/>
            </a:pPr>
            <a:r>
              <a:rPr lang="en" sz="800"/>
              <a:t>high-resolution cameras to produce custom aerial photographs and videos </a:t>
            </a:r>
            <a:endParaRPr sz="800"/>
          </a:p>
          <a:p>
            <a:pPr indent="-279400" lvl="0" marL="457200" rtl="0" algn="l">
              <a:spcBef>
                <a:spcPts val="1000"/>
              </a:spcBef>
              <a:spcAft>
                <a:spcPts val="0"/>
              </a:spcAft>
              <a:buSzPts val="800"/>
              <a:buChar char="●"/>
            </a:pPr>
            <a:r>
              <a:rPr lang="en" sz="800"/>
              <a:t>Provides a permanent record of site conditions that can be shared with others </a:t>
            </a:r>
            <a:endParaRPr sz="800"/>
          </a:p>
          <a:p>
            <a:pPr indent="-279400" lvl="0" marL="457200" rtl="0" algn="l">
              <a:spcBef>
                <a:spcPts val="1000"/>
              </a:spcBef>
              <a:spcAft>
                <a:spcPts val="0"/>
              </a:spcAft>
              <a:buSzPts val="800"/>
              <a:buChar char="●"/>
            </a:pPr>
            <a:r>
              <a:rPr lang="en" sz="800"/>
              <a:t>imagery shows current condition of the drone</a:t>
            </a:r>
            <a:r>
              <a:rPr lang="en" sz="800"/>
              <a:t>.</a:t>
            </a:r>
            <a:endParaRPr sz="800"/>
          </a:p>
          <a:p>
            <a:pPr indent="-317500" lvl="0" marL="457200" rtl="0" algn="l">
              <a:spcBef>
                <a:spcPts val="1000"/>
              </a:spcBef>
              <a:spcAft>
                <a:spcPts val="0"/>
              </a:spcAft>
              <a:buSzPts val="1400"/>
              <a:buChar char="●"/>
            </a:pPr>
            <a:r>
              <a:rPr lang="en"/>
              <a:t>Quadrocopter</a:t>
            </a:r>
            <a:r>
              <a:rPr lang="en"/>
              <a:t>:</a:t>
            </a:r>
            <a:endParaRPr/>
          </a:p>
          <a:p>
            <a:pPr indent="-279400" lvl="0" marL="457200" rtl="0" algn="l">
              <a:spcBef>
                <a:spcPts val="1000"/>
              </a:spcBef>
              <a:spcAft>
                <a:spcPts val="0"/>
              </a:spcAft>
              <a:buSzPts val="800"/>
              <a:buChar char="●"/>
            </a:pPr>
            <a:r>
              <a:rPr lang="en" sz="800"/>
              <a:t>collect data overhead from log yards, pulp mills, wood chip piles, to help manage inventory levels </a:t>
            </a:r>
            <a:endParaRPr sz="800"/>
          </a:p>
          <a:p>
            <a:pPr indent="-279400" lvl="0" marL="457200" rtl="0" algn="l">
              <a:spcBef>
                <a:spcPts val="1000"/>
              </a:spcBef>
              <a:spcAft>
                <a:spcPts val="0"/>
              </a:spcAft>
              <a:buSzPts val="800"/>
              <a:buChar char="●"/>
            </a:pPr>
            <a:r>
              <a:rPr lang="en" sz="800"/>
              <a:t>images taken access present and past imagery to compare inventory in the yard changes </a:t>
            </a:r>
            <a:endParaRPr sz="800"/>
          </a:p>
          <a:p>
            <a:pPr indent="-279400" lvl="0" marL="457200" rtl="0" algn="l">
              <a:spcBef>
                <a:spcPts val="1000"/>
              </a:spcBef>
              <a:spcAft>
                <a:spcPts val="1000"/>
              </a:spcAft>
              <a:buSzPts val="800"/>
              <a:buChar char="●"/>
            </a:pPr>
            <a:r>
              <a:rPr lang="en" sz="800"/>
              <a:t>understand yard and what needs to be done to provide usable data</a:t>
            </a:r>
            <a:endParaRPr sz="800"/>
          </a:p>
        </p:txBody>
      </p:sp>
      <p:sp>
        <p:nvSpPr>
          <p:cNvPr id="630" name="Google Shape;630;p67"/>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Competitors</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31" name="Google Shape;631;p67"/>
          <p:cNvGrpSpPr/>
          <p:nvPr/>
        </p:nvGrpSpPr>
        <p:grpSpPr>
          <a:xfrm flipH="1">
            <a:off x="8221050" y="2708050"/>
            <a:ext cx="670525" cy="3239750"/>
            <a:chOff x="146675" y="378750"/>
            <a:chExt cx="670525" cy="3239750"/>
          </a:xfrm>
        </p:grpSpPr>
        <p:sp>
          <p:nvSpPr>
            <p:cNvPr id="632" name="Google Shape;632;p6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4" name="Google Shape;634;p67"/>
          <p:cNvPicPr preferRelativeResize="0"/>
          <p:nvPr/>
        </p:nvPicPr>
        <p:blipFill>
          <a:blip r:embed="rId3">
            <a:alphaModFix/>
          </a:blip>
          <a:stretch>
            <a:fillRect/>
          </a:stretch>
        </p:blipFill>
        <p:spPr>
          <a:xfrm>
            <a:off x="6164250" y="258450"/>
            <a:ext cx="2979750" cy="2386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8"/>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9"/>
          <p:cNvSpPr txBox="1"/>
          <p:nvPr>
            <p:ph idx="1" type="subTitle"/>
          </p:nvPr>
        </p:nvSpPr>
        <p:spPr>
          <a:xfrm>
            <a:off x="249300" y="1113650"/>
            <a:ext cx="4907400" cy="3732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Drones are used for exploration, surveying, and mapping to maintaining safety and enhancing security</a:t>
            </a:r>
            <a:endParaRPr sz="1700"/>
          </a:p>
          <a:p>
            <a:pPr indent="-336550" lvl="0" marL="457200" rtl="0" algn="l">
              <a:spcBef>
                <a:spcPts val="1000"/>
              </a:spcBef>
              <a:spcAft>
                <a:spcPts val="0"/>
              </a:spcAft>
              <a:buSzPts val="1700"/>
              <a:buChar char="●"/>
            </a:pPr>
            <a:r>
              <a:rPr lang="en" sz="1700"/>
              <a:t>Market Size (2017): 4.8 Billion</a:t>
            </a:r>
            <a:endParaRPr sz="1700"/>
          </a:p>
          <a:p>
            <a:pPr indent="-336550" lvl="0" marL="457200" rtl="0" algn="l">
              <a:spcBef>
                <a:spcPts val="1000"/>
              </a:spcBef>
              <a:spcAft>
                <a:spcPts val="0"/>
              </a:spcAft>
              <a:buSzPts val="1700"/>
              <a:buChar char="●"/>
            </a:pPr>
            <a:r>
              <a:rPr lang="en" sz="1700"/>
              <a:t>CAGR: N/A</a:t>
            </a:r>
            <a:endParaRPr sz="1700"/>
          </a:p>
          <a:p>
            <a:pPr indent="-336550" lvl="0" marL="457200" rtl="0" algn="l">
              <a:spcBef>
                <a:spcPts val="1000"/>
              </a:spcBef>
              <a:spcAft>
                <a:spcPts val="0"/>
              </a:spcAft>
              <a:buSzPts val="1700"/>
              <a:buChar char="●"/>
            </a:pPr>
            <a:r>
              <a:rPr lang="en" sz="1700"/>
              <a:t>Top 3 Issues</a:t>
            </a:r>
            <a:endParaRPr sz="1700"/>
          </a:p>
          <a:p>
            <a:pPr indent="-336550" lvl="0" marL="457200" rtl="0" algn="l">
              <a:spcBef>
                <a:spcPts val="1000"/>
              </a:spcBef>
              <a:spcAft>
                <a:spcPts val="0"/>
              </a:spcAft>
              <a:buSzPts val="1700"/>
              <a:buChar char="-"/>
            </a:pPr>
            <a:r>
              <a:rPr lang="en" sz="1700"/>
              <a:t>Defining and capturing </a:t>
            </a:r>
            <a:r>
              <a:rPr lang="en" sz="1700"/>
              <a:t>accuracy</a:t>
            </a:r>
            <a:endParaRPr sz="1700"/>
          </a:p>
          <a:p>
            <a:pPr indent="-336550" lvl="0" marL="457200" rtl="0" algn="l">
              <a:spcBef>
                <a:spcPts val="0"/>
              </a:spcBef>
              <a:spcAft>
                <a:spcPts val="0"/>
              </a:spcAft>
              <a:buSzPts val="1700"/>
              <a:buChar char="-"/>
            </a:pPr>
            <a:r>
              <a:rPr lang="en" sz="1700"/>
              <a:t>Safety and regulations</a:t>
            </a:r>
            <a:endParaRPr sz="1700"/>
          </a:p>
          <a:p>
            <a:pPr indent="-336550" lvl="0" marL="457200" rtl="0" algn="l">
              <a:spcBef>
                <a:spcPts val="0"/>
              </a:spcBef>
              <a:spcAft>
                <a:spcPts val="0"/>
              </a:spcAft>
              <a:buSzPts val="1700"/>
              <a:buChar char="-"/>
            </a:pPr>
            <a:r>
              <a:rPr lang="en" sz="1700"/>
              <a:t>Hiring and Training staff</a:t>
            </a:r>
            <a:endParaRPr sz="1700"/>
          </a:p>
        </p:txBody>
      </p:sp>
      <p:sp>
        <p:nvSpPr>
          <p:cNvPr id="645" name="Google Shape;645;p69"/>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Mining</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46" name="Google Shape;646;p69"/>
          <p:cNvGrpSpPr/>
          <p:nvPr/>
        </p:nvGrpSpPr>
        <p:grpSpPr>
          <a:xfrm flipH="1">
            <a:off x="8221050" y="2708050"/>
            <a:ext cx="670525" cy="3239750"/>
            <a:chOff x="146675" y="378750"/>
            <a:chExt cx="670525" cy="3239750"/>
          </a:xfrm>
        </p:grpSpPr>
        <p:sp>
          <p:nvSpPr>
            <p:cNvPr id="647" name="Google Shape;647;p6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9" name="Google Shape;649;p69"/>
          <p:cNvPicPr preferRelativeResize="0"/>
          <p:nvPr/>
        </p:nvPicPr>
        <p:blipFill>
          <a:blip r:embed="rId3">
            <a:alphaModFix/>
          </a:blip>
          <a:stretch>
            <a:fillRect/>
          </a:stretch>
        </p:blipFill>
        <p:spPr>
          <a:xfrm>
            <a:off x="5582100" y="232125"/>
            <a:ext cx="3561900" cy="237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0"/>
          <p:cNvSpPr txBox="1"/>
          <p:nvPr>
            <p:ph idx="1" type="subTitle"/>
          </p:nvPr>
        </p:nvSpPr>
        <p:spPr>
          <a:xfrm>
            <a:off x="224750" y="878200"/>
            <a:ext cx="45375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Wingtra:</a:t>
            </a:r>
            <a:endParaRPr/>
          </a:p>
          <a:p>
            <a:pPr indent="-279400" lvl="0" marL="457200" rtl="0" algn="l">
              <a:spcBef>
                <a:spcPts val="1000"/>
              </a:spcBef>
              <a:spcAft>
                <a:spcPts val="0"/>
              </a:spcAft>
              <a:buSzPts val="800"/>
              <a:buChar char="●"/>
            </a:pPr>
            <a:r>
              <a:rPr lang="en" sz="800"/>
              <a:t>Surveying, mapping, and monitoring </a:t>
            </a:r>
            <a:endParaRPr sz="800"/>
          </a:p>
          <a:p>
            <a:pPr indent="-279400" lvl="0" marL="457200" rtl="0" algn="l">
              <a:spcBef>
                <a:spcPts val="1000"/>
              </a:spcBef>
              <a:spcAft>
                <a:spcPts val="0"/>
              </a:spcAft>
              <a:buSzPts val="800"/>
              <a:buChar char="●"/>
            </a:pPr>
            <a:r>
              <a:rPr lang="en" sz="800"/>
              <a:t>Collect high resolution aerial data </a:t>
            </a:r>
            <a:endParaRPr sz="800"/>
          </a:p>
          <a:p>
            <a:pPr indent="-279400" lvl="0" marL="457200" rtl="0" algn="l">
              <a:spcBef>
                <a:spcPts val="1000"/>
              </a:spcBef>
              <a:spcAft>
                <a:spcPts val="0"/>
              </a:spcAft>
              <a:buSzPts val="800"/>
              <a:buChar char="●"/>
            </a:pPr>
            <a:r>
              <a:rPr lang="en" sz="800"/>
              <a:t>Contour mapping</a:t>
            </a:r>
            <a:endParaRPr sz="800"/>
          </a:p>
          <a:p>
            <a:pPr indent="-317500" lvl="0" marL="457200" rtl="0" algn="l">
              <a:spcBef>
                <a:spcPts val="1000"/>
              </a:spcBef>
              <a:spcAft>
                <a:spcPts val="0"/>
              </a:spcAft>
              <a:buSzPts val="1400"/>
              <a:buChar char="●"/>
            </a:pPr>
            <a:r>
              <a:rPr lang="en"/>
              <a:t>Flyability</a:t>
            </a:r>
            <a:r>
              <a:rPr lang="en"/>
              <a:t>:</a:t>
            </a:r>
            <a:endParaRPr/>
          </a:p>
          <a:p>
            <a:pPr indent="-279400" lvl="0" marL="457200" rtl="0" algn="l">
              <a:spcBef>
                <a:spcPts val="1000"/>
              </a:spcBef>
              <a:spcAft>
                <a:spcPts val="0"/>
              </a:spcAft>
              <a:buSzPts val="800"/>
              <a:buChar char="●"/>
            </a:pPr>
            <a:r>
              <a:rPr lang="en" sz="800"/>
              <a:t>Drones capable of navigating complex and tight spaces </a:t>
            </a:r>
            <a:endParaRPr sz="800"/>
          </a:p>
          <a:p>
            <a:pPr indent="-279400" lvl="0" marL="457200" rtl="0" algn="l">
              <a:spcBef>
                <a:spcPts val="1000"/>
              </a:spcBef>
              <a:spcAft>
                <a:spcPts val="0"/>
              </a:spcAft>
              <a:buSzPts val="800"/>
              <a:buChar char="●"/>
            </a:pPr>
            <a:r>
              <a:rPr lang="en" sz="800"/>
              <a:t>Ensuring safety and efficiency of mining operations </a:t>
            </a:r>
            <a:endParaRPr sz="800"/>
          </a:p>
          <a:p>
            <a:pPr indent="-279400" lvl="0" marL="457200" rtl="0" algn="l">
              <a:spcBef>
                <a:spcPts val="1000"/>
              </a:spcBef>
              <a:spcAft>
                <a:spcPts val="0"/>
              </a:spcAft>
              <a:buSzPts val="800"/>
              <a:buChar char="●"/>
            </a:pPr>
            <a:r>
              <a:rPr lang="en" sz="800"/>
              <a:t>Data collection of hazardous environments</a:t>
            </a:r>
            <a:r>
              <a:rPr lang="en" sz="800"/>
              <a:t>.</a:t>
            </a:r>
            <a:endParaRPr sz="800"/>
          </a:p>
          <a:p>
            <a:pPr indent="-317500" lvl="0" marL="457200" rtl="0" algn="l">
              <a:spcBef>
                <a:spcPts val="1000"/>
              </a:spcBef>
              <a:spcAft>
                <a:spcPts val="0"/>
              </a:spcAft>
              <a:buSzPts val="1400"/>
              <a:buChar char="●"/>
            </a:pPr>
            <a:r>
              <a:rPr lang="en"/>
              <a:t>Delta Drone International</a:t>
            </a:r>
            <a:r>
              <a:rPr lang="en"/>
              <a:t>:</a:t>
            </a:r>
            <a:endParaRPr/>
          </a:p>
          <a:p>
            <a:pPr indent="-279400" lvl="0" marL="457200" rtl="0" algn="l">
              <a:spcBef>
                <a:spcPts val="1000"/>
              </a:spcBef>
              <a:spcAft>
                <a:spcPts val="0"/>
              </a:spcAft>
              <a:buSzPts val="800"/>
              <a:buChar char="●"/>
            </a:pPr>
            <a:r>
              <a:rPr lang="en" sz="800"/>
              <a:t>Aerial imagery and mapping </a:t>
            </a:r>
            <a:endParaRPr sz="800"/>
          </a:p>
          <a:p>
            <a:pPr indent="-279400" lvl="0" marL="457200" rtl="0" algn="l">
              <a:spcBef>
                <a:spcPts val="1000"/>
              </a:spcBef>
              <a:spcAft>
                <a:spcPts val="0"/>
              </a:spcAft>
              <a:buSzPts val="800"/>
              <a:buChar char="●"/>
            </a:pPr>
            <a:r>
              <a:rPr lang="en" sz="800"/>
              <a:t>Environmental monitoring </a:t>
            </a:r>
            <a:endParaRPr sz="800"/>
          </a:p>
          <a:p>
            <a:pPr indent="-279400" lvl="0" marL="457200" rtl="0" algn="l">
              <a:spcBef>
                <a:spcPts val="1000"/>
              </a:spcBef>
              <a:spcAft>
                <a:spcPts val="1000"/>
              </a:spcAft>
              <a:buSzPts val="800"/>
              <a:buChar char="●"/>
            </a:pPr>
            <a:r>
              <a:rPr lang="en" sz="800"/>
              <a:t>Stockpile volume measurement</a:t>
            </a:r>
            <a:endParaRPr sz="800"/>
          </a:p>
        </p:txBody>
      </p:sp>
      <p:sp>
        <p:nvSpPr>
          <p:cNvPr id="655" name="Google Shape;655;p70"/>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Competitors</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56" name="Google Shape;656;p70"/>
          <p:cNvGrpSpPr/>
          <p:nvPr/>
        </p:nvGrpSpPr>
        <p:grpSpPr>
          <a:xfrm flipH="1">
            <a:off x="8221050" y="2708050"/>
            <a:ext cx="670525" cy="3239750"/>
            <a:chOff x="146675" y="378750"/>
            <a:chExt cx="670525" cy="3239750"/>
          </a:xfrm>
        </p:grpSpPr>
        <p:sp>
          <p:nvSpPr>
            <p:cNvPr id="657" name="Google Shape;657;p7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9" name="Google Shape;659;p70"/>
          <p:cNvPicPr preferRelativeResize="0"/>
          <p:nvPr/>
        </p:nvPicPr>
        <p:blipFill>
          <a:blip r:embed="rId3">
            <a:alphaModFix/>
          </a:blip>
          <a:stretch>
            <a:fillRect/>
          </a:stretch>
        </p:blipFill>
        <p:spPr>
          <a:xfrm>
            <a:off x="5582100" y="232125"/>
            <a:ext cx="3561900" cy="2374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1"/>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Plane Inspection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7"/>
          <p:cNvPicPr preferRelativeResize="0"/>
          <p:nvPr/>
        </p:nvPicPr>
        <p:blipFill rotWithShape="1">
          <a:blip r:embed="rId3">
            <a:alphaModFix/>
          </a:blip>
          <a:srcRect b="0" l="5828" r="47728" t="0"/>
          <a:stretch/>
        </p:blipFill>
        <p:spPr>
          <a:xfrm>
            <a:off x="4925100" y="-6625"/>
            <a:ext cx="4246800" cy="5143500"/>
          </a:xfrm>
          <a:prstGeom prst="rect">
            <a:avLst/>
          </a:prstGeom>
          <a:noFill/>
          <a:ln>
            <a:noFill/>
          </a:ln>
        </p:spPr>
      </p:pic>
      <p:sp>
        <p:nvSpPr>
          <p:cNvPr id="253" name="Google Shape;253;p27"/>
          <p:cNvSpPr txBox="1"/>
          <p:nvPr>
            <p:ph type="title"/>
          </p:nvPr>
        </p:nvSpPr>
        <p:spPr>
          <a:xfrm>
            <a:off x="387600" y="439662"/>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Montserrat"/>
                <a:ea typeface="Montserrat"/>
                <a:cs typeface="Montserrat"/>
                <a:sym typeface="Montserrat"/>
              </a:rPr>
              <a:t>Competitors</a:t>
            </a:r>
            <a:endParaRPr sz="2300">
              <a:latin typeface="Montserrat"/>
              <a:ea typeface="Montserrat"/>
              <a:cs typeface="Montserrat"/>
              <a:sym typeface="Montserrat"/>
            </a:endParaRPr>
          </a:p>
        </p:txBody>
      </p:sp>
      <p:sp>
        <p:nvSpPr>
          <p:cNvPr id="254" name="Google Shape;254;p27"/>
          <p:cNvSpPr txBox="1"/>
          <p:nvPr>
            <p:ph idx="1" type="subTitle"/>
          </p:nvPr>
        </p:nvSpPr>
        <p:spPr>
          <a:xfrm>
            <a:off x="249300" y="935950"/>
            <a:ext cx="4537500" cy="3120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DJI</a:t>
            </a:r>
            <a:endParaRPr/>
          </a:p>
          <a:p>
            <a:pPr indent="-317500" lvl="1" marL="914400" rtl="0" algn="l">
              <a:lnSpc>
                <a:spcPct val="100000"/>
              </a:lnSpc>
              <a:spcBef>
                <a:spcPts val="1000"/>
              </a:spcBef>
              <a:spcAft>
                <a:spcPts val="0"/>
              </a:spcAft>
              <a:buSzPts val="1400"/>
              <a:buChar char="○"/>
            </a:pPr>
            <a:r>
              <a:rPr lang="en"/>
              <a:t>high resolution digital and thermal cameras</a:t>
            </a:r>
            <a:endParaRPr/>
          </a:p>
          <a:p>
            <a:pPr indent="-317500" lvl="1" marL="914400" rtl="0" algn="l">
              <a:lnSpc>
                <a:spcPct val="100000"/>
              </a:lnSpc>
              <a:spcBef>
                <a:spcPts val="1600"/>
              </a:spcBef>
              <a:spcAft>
                <a:spcPts val="0"/>
              </a:spcAft>
              <a:buSzPts val="1400"/>
              <a:buChar char="○"/>
            </a:pPr>
            <a:r>
              <a:rPr lang="en"/>
              <a:t>Able to see at night or low-light situations</a:t>
            </a:r>
            <a:endParaRPr/>
          </a:p>
          <a:p>
            <a:pPr indent="-317500" lvl="0" marL="457200" rtl="0" algn="l">
              <a:lnSpc>
                <a:spcPct val="100000"/>
              </a:lnSpc>
              <a:spcBef>
                <a:spcPts val="1600"/>
              </a:spcBef>
              <a:spcAft>
                <a:spcPts val="0"/>
              </a:spcAft>
              <a:buSzPts val="1400"/>
              <a:buChar char="●"/>
            </a:pPr>
            <a:r>
              <a:rPr lang="en"/>
              <a:t> Parrot</a:t>
            </a:r>
            <a:endParaRPr/>
          </a:p>
          <a:p>
            <a:pPr indent="-317500" lvl="1" marL="914400" rtl="0" algn="l">
              <a:lnSpc>
                <a:spcPct val="100000"/>
              </a:lnSpc>
              <a:spcBef>
                <a:spcPts val="1000"/>
              </a:spcBef>
              <a:spcAft>
                <a:spcPts val="0"/>
              </a:spcAft>
              <a:buSzPts val="1400"/>
              <a:buChar char="○"/>
            </a:pPr>
            <a:r>
              <a:rPr lang="en"/>
              <a:t>does not have any geofencing</a:t>
            </a:r>
            <a:endParaRPr/>
          </a:p>
          <a:p>
            <a:pPr indent="-317500" lvl="1" marL="914400" rtl="0" algn="l">
              <a:lnSpc>
                <a:spcPct val="100000"/>
              </a:lnSpc>
              <a:spcBef>
                <a:spcPts val="1600"/>
              </a:spcBef>
              <a:spcAft>
                <a:spcPts val="0"/>
              </a:spcAft>
              <a:buSzPts val="1400"/>
              <a:buChar char="○"/>
            </a:pPr>
            <a:r>
              <a:rPr lang="en"/>
              <a:t>180-degree tilt</a:t>
            </a:r>
            <a:endParaRPr/>
          </a:p>
          <a:p>
            <a:pPr indent="-317500" lvl="1" marL="914400" rtl="0" algn="l">
              <a:lnSpc>
                <a:spcPct val="100000"/>
              </a:lnSpc>
              <a:spcBef>
                <a:spcPts val="1600"/>
              </a:spcBef>
              <a:spcAft>
                <a:spcPts val="0"/>
              </a:spcAft>
              <a:buSzPts val="1400"/>
              <a:buChar char="○"/>
            </a:pPr>
            <a:r>
              <a:rPr lang="en"/>
              <a:t>easy-to-use drones </a:t>
            </a:r>
            <a:endParaRPr/>
          </a:p>
          <a:p>
            <a:pPr indent="-317500" lvl="0" marL="457200" rtl="0" algn="l">
              <a:lnSpc>
                <a:spcPct val="100000"/>
              </a:lnSpc>
              <a:spcBef>
                <a:spcPts val="1600"/>
              </a:spcBef>
              <a:spcAft>
                <a:spcPts val="0"/>
              </a:spcAft>
              <a:buSzPts val="1400"/>
              <a:buChar char="●"/>
            </a:pPr>
            <a:r>
              <a:rPr lang="en"/>
              <a:t>Aeryon Labs</a:t>
            </a:r>
            <a:endParaRPr/>
          </a:p>
          <a:p>
            <a:pPr indent="-317500" lvl="1" marL="914400" rtl="0" algn="l">
              <a:lnSpc>
                <a:spcPct val="100000"/>
              </a:lnSpc>
              <a:spcBef>
                <a:spcPts val="1000"/>
              </a:spcBef>
              <a:spcAft>
                <a:spcPts val="0"/>
              </a:spcAft>
              <a:buSzPts val="1400"/>
              <a:buChar char="○"/>
            </a:pPr>
            <a:r>
              <a:rPr lang="en"/>
              <a:t> all-weather drones</a:t>
            </a:r>
            <a:endParaRPr/>
          </a:p>
          <a:p>
            <a:pPr indent="-317500" lvl="1" marL="914400" rtl="0" algn="l">
              <a:lnSpc>
                <a:spcPct val="100000"/>
              </a:lnSpc>
              <a:spcBef>
                <a:spcPts val="1600"/>
              </a:spcBef>
              <a:spcAft>
                <a:spcPts val="1600"/>
              </a:spcAft>
              <a:buSzPts val="1400"/>
              <a:buChar char="○"/>
            </a:pPr>
            <a:r>
              <a:rPr lang="en"/>
              <a:t>withstand higher wind speeds</a:t>
            </a:r>
            <a:endParaRPr/>
          </a:p>
        </p:txBody>
      </p:sp>
      <p:grpSp>
        <p:nvGrpSpPr>
          <p:cNvPr id="255" name="Google Shape;255;p27"/>
          <p:cNvGrpSpPr/>
          <p:nvPr/>
        </p:nvGrpSpPr>
        <p:grpSpPr>
          <a:xfrm flipH="1">
            <a:off x="8221050" y="2708050"/>
            <a:ext cx="670525" cy="3239750"/>
            <a:chOff x="146675" y="378750"/>
            <a:chExt cx="670525" cy="3239750"/>
          </a:xfrm>
        </p:grpSpPr>
        <p:sp>
          <p:nvSpPr>
            <p:cNvPr id="256" name="Google Shape;256;p27"/>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72"/>
          <p:cNvPicPr preferRelativeResize="0"/>
          <p:nvPr/>
        </p:nvPicPr>
        <p:blipFill rotWithShape="1">
          <a:blip r:embed="rId3">
            <a:alphaModFix/>
          </a:blip>
          <a:srcRect b="0" l="20530" r="20524" t="0"/>
          <a:stretch/>
        </p:blipFill>
        <p:spPr>
          <a:xfrm>
            <a:off x="5526325" y="402575"/>
            <a:ext cx="3408000" cy="4127400"/>
          </a:xfrm>
          <a:prstGeom prst="rect">
            <a:avLst/>
          </a:prstGeom>
          <a:noFill/>
          <a:ln>
            <a:noFill/>
          </a:ln>
        </p:spPr>
      </p:pic>
      <p:sp>
        <p:nvSpPr>
          <p:cNvPr id="670" name="Google Shape;670;p72"/>
          <p:cNvSpPr txBox="1"/>
          <p:nvPr>
            <p:ph idx="1" type="subTitle"/>
          </p:nvPr>
        </p:nvSpPr>
        <p:spPr>
          <a:xfrm>
            <a:off x="249300" y="1113650"/>
            <a:ext cx="4907400" cy="3732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use of drones is revolutionizing plane inspections by offering a safer, faster, and more efficient alternative to traditional manual checks. Equipped with high-resolution cameras and sensors, drones can closely examine aircraft exteriors for damage or wear, capturing detailed images of hard-to-reach areas like the upper fuselage and tail. This technology significantly reduces the inspection time, allowing for more frequent and thorough checks without the need for scaffolding or lifts. The data collected by drones can be analyzed using advanced software, leading to more accurate and timely identification of potential issues. </a:t>
            </a:r>
            <a:endParaRPr sz="1300"/>
          </a:p>
          <a:p>
            <a:pPr indent="-311150" lvl="0" marL="457200" rtl="0" algn="l">
              <a:spcBef>
                <a:spcPts val="1000"/>
              </a:spcBef>
              <a:spcAft>
                <a:spcPts val="1000"/>
              </a:spcAft>
              <a:buSzPts val="1300"/>
              <a:buChar char="●"/>
            </a:pPr>
            <a:r>
              <a:rPr lang="en" sz="1300"/>
              <a:t>According to a report by MarketsandMarkets, the global drone inspection and monitoring market had a market size of 11.6 billion in 2022, with a Compound Annual Growth Rate (CAGR) of 11.6% </a:t>
            </a:r>
            <a:endParaRPr sz="1300"/>
          </a:p>
        </p:txBody>
      </p:sp>
      <p:sp>
        <p:nvSpPr>
          <p:cNvPr id="671" name="Google Shape;671;p72"/>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Plane Inspection</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72" name="Google Shape;672;p72"/>
          <p:cNvGrpSpPr/>
          <p:nvPr/>
        </p:nvGrpSpPr>
        <p:grpSpPr>
          <a:xfrm flipH="1">
            <a:off x="8221050" y="2708050"/>
            <a:ext cx="670525" cy="3239750"/>
            <a:chOff x="146675" y="378750"/>
            <a:chExt cx="670525" cy="3239750"/>
          </a:xfrm>
        </p:grpSpPr>
        <p:sp>
          <p:nvSpPr>
            <p:cNvPr id="673" name="Google Shape;673;p72"/>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2"/>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73"/>
          <p:cNvPicPr preferRelativeResize="0"/>
          <p:nvPr/>
        </p:nvPicPr>
        <p:blipFill rotWithShape="1">
          <a:blip r:embed="rId3">
            <a:alphaModFix/>
          </a:blip>
          <a:srcRect b="0" l="20530" r="20524" t="0"/>
          <a:stretch/>
        </p:blipFill>
        <p:spPr>
          <a:xfrm>
            <a:off x="5526325" y="402575"/>
            <a:ext cx="3408000" cy="4127400"/>
          </a:xfrm>
          <a:prstGeom prst="rect">
            <a:avLst/>
          </a:prstGeom>
          <a:noFill/>
          <a:ln>
            <a:noFill/>
          </a:ln>
        </p:spPr>
      </p:pic>
      <p:sp>
        <p:nvSpPr>
          <p:cNvPr id="680" name="Google Shape;680;p73"/>
          <p:cNvSpPr txBox="1"/>
          <p:nvPr>
            <p:ph idx="1" type="subTitle"/>
          </p:nvPr>
        </p:nvSpPr>
        <p:spPr>
          <a:xfrm>
            <a:off x="224750" y="878200"/>
            <a:ext cx="45375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Boeing:</a:t>
            </a:r>
            <a:endParaRPr/>
          </a:p>
          <a:p>
            <a:pPr indent="-279400" lvl="0" marL="457200" rtl="0" algn="l">
              <a:spcBef>
                <a:spcPts val="1000"/>
              </a:spcBef>
              <a:spcAft>
                <a:spcPts val="0"/>
              </a:spcAft>
              <a:buSzPts val="800"/>
              <a:buChar char="●"/>
            </a:pPr>
            <a:r>
              <a:rPr lang="en" sz="800"/>
              <a:t>Respected player in aerospace industry.</a:t>
            </a:r>
            <a:endParaRPr sz="800"/>
          </a:p>
          <a:p>
            <a:pPr indent="-279400" lvl="0" marL="457200" rtl="0" algn="l">
              <a:spcBef>
                <a:spcPts val="1000"/>
              </a:spcBef>
              <a:spcAft>
                <a:spcPts val="0"/>
              </a:spcAft>
              <a:buSzPts val="800"/>
              <a:buChar char="●"/>
            </a:pPr>
            <a:r>
              <a:rPr lang="en" sz="800"/>
              <a:t>Military drone expertise hints at future innovations.</a:t>
            </a:r>
            <a:endParaRPr sz="800"/>
          </a:p>
          <a:p>
            <a:pPr indent="-317500" lvl="0" marL="457200" rtl="0" algn="l">
              <a:spcBef>
                <a:spcPts val="1000"/>
              </a:spcBef>
              <a:spcAft>
                <a:spcPts val="0"/>
              </a:spcAft>
              <a:buSzPts val="1400"/>
              <a:buChar char="●"/>
            </a:pPr>
            <a:r>
              <a:rPr lang="en"/>
              <a:t>Mainblades:</a:t>
            </a:r>
            <a:endParaRPr/>
          </a:p>
          <a:p>
            <a:pPr indent="-279400" lvl="0" marL="457200" rtl="0" algn="l">
              <a:spcBef>
                <a:spcPts val="1000"/>
              </a:spcBef>
              <a:spcAft>
                <a:spcPts val="0"/>
              </a:spcAft>
              <a:buSzPts val="800"/>
              <a:buChar char="●"/>
            </a:pPr>
            <a:r>
              <a:rPr lang="en" sz="800"/>
              <a:t>Comprehensive, user-friendly drone service.</a:t>
            </a:r>
            <a:endParaRPr sz="800"/>
          </a:p>
          <a:p>
            <a:pPr indent="-279400" lvl="0" marL="457200" rtl="0" algn="l">
              <a:spcBef>
                <a:spcPts val="1000"/>
              </a:spcBef>
              <a:spcAft>
                <a:spcPts val="0"/>
              </a:spcAft>
              <a:buSzPts val="800"/>
              <a:buChar char="●"/>
            </a:pPr>
            <a:r>
              <a:rPr lang="en" sz="800"/>
              <a:t>Off-the-shelf package for broader business adoption.</a:t>
            </a:r>
            <a:endParaRPr sz="800"/>
          </a:p>
          <a:p>
            <a:pPr indent="-279400" lvl="0" marL="457200" rtl="0" algn="l">
              <a:spcBef>
                <a:spcPts val="1000"/>
              </a:spcBef>
              <a:spcAft>
                <a:spcPts val="0"/>
              </a:spcAft>
              <a:buSzPts val="800"/>
              <a:buChar char="●"/>
            </a:pPr>
            <a:r>
              <a:rPr lang="en" sz="800"/>
              <a:t>Emphasis on ease of use and accessibility.</a:t>
            </a:r>
            <a:endParaRPr sz="800"/>
          </a:p>
          <a:p>
            <a:pPr indent="-317500" lvl="0" marL="457200" rtl="0" algn="l">
              <a:spcBef>
                <a:spcPts val="1000"/>
              </a:spcBef>
              <a:spcAft>
                <a:spcPts val="0"/>
              </a:spcAft>
              <a:buSzPts val="1400"/>
              <a:buChar char="●"/>
            </a:pPr>
            <a:r>
              <a:rPr lang="en"/>
              <a:t>Donecle:</a:t>
            </a:r>
            <a:endParaRPr/>
          </a:p>
          <a:p>
            <a:pPr indent="-279400" lvl="0" marL="457200" rtl="0" algn="l">
              <a:spcBef>
                <a:spcPts val="1000"/>
              </a:spcBef>
              <a:spcAft>
                <a:spcPts val="0"/>
              </a:spcAft>
              <a:buSzPts val="800"/>
              <a:buChar char="●"/>
            </a:pPr>
            <a:r>
              <a:rPr lang="en" sz="800"/>
              <a:t>Precision with machine learning and advanced image processing.</a:t>
            </a:r>
            <a:endParaRPr sz="800"/>
          </a:p>
          <a:p>
            <a:pPr indent="-279400" lvl="0" marL="457200" rtl="0" algn="l">
              <a:spcBef>
                <a:spcPts val="1000"/>
              </a:spcBef>
              <a:spcAft>
                <a:spcPts val="0"/>
              </a:spcAft>
              <a:buSzPts val="800"/>
              <a:buChar char="●"/>
            </a:pPr>
            <a:r>
              <a:rPr lang="en" sz="800"/>
              <a:t>75% faster inspection than traditional teams.</a:t>
            </a:r>
            <a:endParaRPr sz="800"/>
          </a:p>
          <a:p>
            <a:pPr indent="-279400" lvl="0" marL="457200" rtl="0" algn="l">
              <a:spcBef>
                <a:spcPts val="1000"/>
              </a:spcBef>
              <a:spcAft>
                <a:spcPts val="1000"/>
              </a:spcAft>
              <a:buSzPts val="800"/>
              <a:buChar char="●"/>
            </a:pPr>
            <a:r>
              <a:rPr lang="en" sz="800"/>
              <a:t>Disruptive automation for cost-efficiency and improved efficiency.</a:t>
            </a:r>
            <a:endParaRPr sz="800"/>
          </a:p>
        </p:txBody>
      </p:sp>
      <p:sp>
        <p:nvSpPr>
          <p:cNvPr id="681" name="Google Shape;681;p73"/>
          <p:cNvSpPr txBox="1"/>
          <p:nvPr>
            <p:ph type="title"/>
          </p:nvPr>
        </p:nvSpPr>
        <p:spPr>
          <a:xfrm>
            <a:off x="0" y="496300"/>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Competitors</a:t>
            </a:r>
            <a:endParaRPr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grpSp>
        <p:nvGrpSpPr>
          <p:cNvPr id="682" name="Google Shape;682;p73"/>
          <p:cNvGrpSpPr/>
          <p:nvPr/>
        </p:nvGrpSpPr>
        <p:grpSpPr>
          <a:xfrm flipH="1">
            <a:off x="8221050" y="2708050"/>
            <a:ext cx="670525" cy="3239750"/>
            <a:chOff x="146675" y="378750"/>
            <a:chExt cx="670525" cy="3239750"/>
          </a:xfrm>
        </p:grpSpPr>
        <p:sp>
          <p:nvSpPr>
            <p:cNvPr id="683" name="Google Shape;683;p73"/>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3"/>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4"/>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Oil and Gas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5"/>
          <p:cNvSpPr txBox="1"/>
          <p:nvPr>
            <p:ph idx="1" type="subTitle"/>
          </p:nvPr>
        </p:nvSpPr>
        <p:spPr>
          <a:xfrm>
            <a:off x="249300" y="1113650"/>
            <a:ext cx="4814100" cy="40299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SzPts val="1150"/>
              <a:buChar char="●"/>
            </a:pPr>
            <a:r>
              <a:rPr lang="en" sz="1150"/>
              <a:t>This industry uses drones to oversee any mishaps such as spills, damage, and pipelines for oil and gas companies. The data and images collected from these drones are used for analysis of efficiency as well as preventative measures needed for safety.</a:t>
            </a:r>
            <a:endParaRPr sz="1150"/>
          </a:p>
          <a:p>
            <a:pPr indent="0" lvl="0" marL="457200" rtl="0" algn="l">
              <a:spcBef>
                <a:spcPts val="1000"/>
              </a:spcBef>
              <a:spcAft>
                <a:spcPts val="0"/>
              </a:spcAft>
              <a:buNone/>
            </a:pPr>
            <a:r>
              <a:t/>
            </a:r>
            <a:endParaRPr sz="1150"/>
          </a:p>
          <a:p>
            <a:pPr indent="-301625" lvl="0" marL="457200" rtl="0" algn="l">
              <a:spcBef>
                <a:spcPts val="1000"/>
              </a:spcBef>
              <a:spcAft>
                <a:spcPts val="0"/>
              </a:spcAft>
              <a:buSzPts val="1150"/>
              <a:buChar char="●"/>
            </a:pPr>
            <a:r>
              <a:rPr lang="en" sz="1150"/>
              <a:t>According to Market, Research, Future the market size for the year 2022 was of $10.3 billion. It also has a CAGR of 39.1% due to advancements in AI technology integration.</a:t>
            </a:r>
            <a:endParaRPr sz="1150"/>
          </a:p>
          <a:p>
            <a:pPr indent="0" lvl="0" marL="0" rtl="0" algn="l">
              <a:spcBef>
                <a:spcPts val="1000"/>
              </a:spcBef>
              <a:spcAft>
                <a:spcPts val="0"/>
              </a:spcAft>
              <a:buNone/>
            </a:pPr>
            <a:r>
              <a:t/>
            </a:r>
            <a:endParaRPr sz="1150"/>
          </a:p>
          <a:p>
            <a:pPr indent="-301625" lvl="0" marL="457200" rtl="0" algn="l">
              <a:spcBef>
                <a:spcPts val="1000"/>
              </a:spcBef>
              <a:spcAft>
                <a:spcPts val="0"/>
              </a:spcAft>
              <a:buSzPts val="1150"/>
              <a:buChar char="●"/>
            </a:pPr>
            <a:r>
              <a:rPr lang="en" sz="1150"/>
              <a:t>Issues</a:t>
            </a:r>
            <a:endParaRPr sz="1150"/>
          </a:p>
          <a:p>
            <a:pPr indent="-301625" lvl="1" marL="914400" rtl="0" algn="l">
              <a:spcBef>
                <a:spcPts val="0"/>
              </a:spcBef>
              <a:spcAft>
                <a:spcPts val="0"/>
              </a:spcAft>
              <a:buSzPts val="1150"/>
              <a:buChar char="○"/>
            </a:pPr>
            <a:r>
              <a:rPr lang="en" sz="1150"/>
              <a:t>Surveying of hazardous areas involving the batteries used for drones. </a:t>
            </a:r>
            <a:endParaRPr sz="1150"/>
          </a:p>
          <a:p>
            <a:pPr indent="-301625" lvl="1" marL="914400" rtl="0" algn="l">
              <a:spcBef>
                <a:spcPts val="0"/>
              </a:spcBef>
              <a:spcAft>
                <a:spcPts val="0"/>
              </a:spcAft>
              <a:buSzPts val="1150"/>
              <a:buChar char="○"/>
            </a:pPr>
            <a:r>
              <a:rPr lang="en" sz="1150"/>
              <a:t>Another issue within this industry concerns the vibrations caused by winds/harsh climate conditions. </a:t>
            </a:r>
            <a:endParaRPr sz="1150"/>
          </a:p>
          <a:p>
            <a:pPr indent="-301625" lvl="1" marL="914400" rtl="0" algn="l">
              <a:spcBef>
                <a:spcPts val="0"/>
              </a:spcBef>
              <a:spcAft>
                <a:spcPts val="0"/>
              </a:spcAft>
              <a:buSzPts val="1150"/>
              <a:buChar char="○"/>
            </a:pPr>
            <a:r>
              <a:rPr lang="en" sz="1150"/>
              <a:t>Lastly, rough terrains and remote locations are an issue for drones due to the short bandwidth available for connection. </a:t>
            </a:r>
            <a:endParaRPr sz="1150"/>
          </a:p>
        </p:txBody>
      </p:sp>
      <p:sp>
        <p:nvSpPr>
          <p:cNvPr id="695" name="Google Shape;695;p75"/>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Oil &amp; Gas</a:t>
            </a:r>
            <a:endParaRPr b="0" sz="1400">
              <a:solidFill>
                <a:schemeClr val="dk2"/>
              </a:solidFill>
            </a:endParaRPr>
          </a:p>
        </p:txBody>
      </p:sp>
      <p:pic>
        <p:nvPicPr>
          <p:cNvPr id="696" name="Google Shape;696;p75"/>
          <p:cNvPicPr preferRelativeResize="0"/>
          <p:nvPr/>
        </p:nvPicPr>
        <p:blipFill rotWithShape="1">
          <a:blip r:embed="rId3">
            <a:alphaModFix/>
          </a:blip>
          <a:srcRect b="0" l="19217" r="17567" t="0"/>
          <a:stretch/>
        </p:blipFill>
        <p:spPr>
          <a:xfrm>
            <a:off x="5095450" y="0"/>
            <a:ext cx="4702851" cy="5143500"/>
          </a:xfrm>
          <a:prstGeom prst="rect">
            <a:avLst/>
          </a:prstGeom>
          <a:noFill/>
          <a:ln>
            <a:noFill/>
          </a:ln>
        </p:spPr>
      </p:pic>
      <p:grpSp>
        <p:nvGrpSpPr>
          <p:cNvPr id="697" name="Google Shape;697;p75"/>
          <p:cNvGrpSpPr/>
          <p:nvPr/>
        </p:nvGrpSpPr>
        <p:grpSpPr>
          <a:xfrm flipH="1">
            <a:off x="8221050" y="2708050"/>
            <a:ext cx="670525" cy="3239750"/>
            <a:chOff x="146675" y="378750"/>
            <a:chExt cx="670525" cy="3239750"/>
          </a:xfrm>
        </p:grpSpPr>
        <p:sp>
          <p:nvSpPr>
            <p:cNvPr id="698" name="Google Shape;698;p75"/>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5"/>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6"/>
          <p:cNvSpPr txBox="1"/>
          <p:nvPr>
            <p:ph idx="1" type="subTitle"/>
          </p:nvPr>
        </p:nvSpPr>
        <p:spPr>
          <a:xfrm>
            <a:off x="249300" y="1113650"/>
            <a:ext cx="4814100" cy="40299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en" sz="1250"/>
              <a:t>DJI </a:t>
            </a:r>
            <a:endParaRPr sz="1250"/>
          </a:p>
          <a:p>
            <a:pPr indent="-307975" lvl="1" marL="914400" rtl="0" algn="l">
              <a:spcBef>
                <a:spcPts val="0"/>
              </a:spcBef>
              <a:spcAft>
                <a:spcPts val="0"/>
              </a:spcAft>
              <a:buSzPts val="1250"/>
              <a:buChar char="○"/>
            </a:pPr>
            <a:r>
              <a:rPr lang="en" sz="1250"/>
              <a:t>They have advanced technology that allows them to accommodate each industry. </a:t>
            </a:r>
            <a:endParaRPr sz="1250"/>
          </a:p>
          <a:p>
            <a:pPr indent="-307975" lvl="1" marL="914400" rtl="0" algn="l">
              <a:spcBef>
                <a:spcPts val="0"/>
              </a:spcBef>
              <a:spcAft>
                <a:spcPts val="0"/>
              </a:spcAft>
              <a:buSzPts val="1250"/>
              <a:buChar char="○"/>
            </a:pPr>
            <a:r>
              <a:rPr lang="en" sz="1250"/>
              <a:t>For gas and oil inspections they provide specialized sensors that can detect leakages as well as provide a digital 2D/3D map model of the inspected structures.</a:t>
            </a:r>
            <a:endParaRPr sz="1250"/>
          </a:p>
          <a:p>
            <a:pPr indent="-307975" lvl="0" marL="457200" rtl="0" algn="l">
              <a:spcBef>
                <a:spcPts val="0"/>
              </a:spcBef>
              <a:spcAft>
                <a:spcPts val="0"/>
              </a:spcAft>
              <a:buSzPts val="1250"/>
              <a:buChar char="●"/>
            </a:pPr>
            <a:r>
              <a:rPr lang="en" sz="1250"/>
              <a:t>Aerial Production Services, Inc. </a:t>
            </a:r>
            <a:endParaRPr sz="1250"/>
          </a:p>
          <a:p>
            <a:pPr indent="-307975" lvl="1" marL="914400" rtl="0" algn="l">
              <a:spcBef>
                <a:spcPts val="0"/>
              </a:spcBef>
              <a:spcAft>
                <a:spcPts val="0"/>
              </a:spcAft>
              <a:buSzPts val="1250"/>
              <a:buChar char="○"/>
            </a:pPr>
            <a:r>
              <a:rPr lang="en" sz="1250"/>
              <a:t>They have high resolution imagery and video of the data captured which helps with accuracy and prediction analysis. </a:t>
            </a:r>
            <a:endParaRPr sz="1250"/>
          </a:p>
          <a:p>
            <a:pPr indent="-307975" lvl="0" marL="457200" rtl="0" algn="l">
              <a:spcBef>
                <a:spcPts val="0"/>
              </a:spcBef>
              <a:spcAft>
                <a:spcPts val="0"/>
              </a:spcAft>
              <a:buSzPts val="1250"/>
              <a:buChar char="●"/>
            </a:pPr>
            <a:r>
              <a:rPr lang="en" sz="1250"/>
              <a:t>American Robotics </a:t>
            </a:r>
            <a:endParaRPr sz="1250"/>
          </a:p>
          <a:p>
            <a:pPr indent="-307975" lvl="1" marL="914400" rtl="0" algn="l">
              <a:spcBef>
                <a:spcPts val="0"/>
              </a:spcBef>
              <a:spcAft>
                <a:spcPts val="0"/>
              </a:spcAft>
              <a:buSzPts val="1250"/>
              <a:buChar char="○"/>
            </a:pPr>
            <a:r>
              <a:rPr lang="en" sz="1250"/>
              <a:t>Continuously monitors the structures with long lasting batteries, this helps in long term data collection.</a:t>
            </a:r>
            <a:endParaRPr sz="1250"/>
          </a:p>
        </p:txBody>
      </p:sp>
      <p:sp>
        <p:nvSpPr>
          <p:cNvPr id="705" name="Google Shape;705;p76"/>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Competitors</a:t>
            </a:r>
            <a:endParaRPr b="0" sz="1400">
              <a:solidFill>
                <a:schemeClr val="dk2"/>
              </a:solidFill>
            </a:endParaRPr>
          </a:p>
        </p:txBody>
      </p:sp>
      <p:pic>
        <p:nvPicPr>
          <p:cNvPr id="706" name="Google Shape;706;p76"/>
          <p:cNvPicPr preferRelativeResize="0"/>
          <p:nvPr/>
        </p:nvPicPr>
        <p:blipFill rotWithShape="1">
          <a:blip r:embed="rId3">
            <a:alphaModFix/>
          </a:blip>
          <a:srcRect b="0" l="19217" r="17567" t="0"/>
          <a:stretch/>
        </p:blipFill>
        <p:spPr>
          <a:xfrm>
            <a:off x="5095450" y="0"/>
            <a:ext cx="4702851" cy="5143500"/>
          </a:xfrm>
          <a:prstGeom prst="rect">
            <a:avLst/>
          </a:prstGeom>
          <a:noFill/>
          <a:ln>
            <a:noFill/>
          </a:ln>
        </p:spPr>
      </p:pic>
      <p:grpSp>
        <p:nvGrpSpPr>
          <p:cNvPr id="707" name="Google Shape;707;p76"/>
          <p:cNvGrpSpPr/>
          <p:nvPr/>
        </p:nvGrpSpPr>
        <p:grpSpPr>
          <a:xfrm flipH="1">
            <a:off x="8221050" y="2708050"/>
            <a:ext cx="670525" cy="3239750"/>
            <a:chOff x="146675" y="378750"/>
            <a:chExt cx="670525" cy="3239750"/>
          </a:xfrm>
        </p:grpSpPr>
        <p:sp>
          <p:nvSpPr>
            <p:cNvPr id="708" name="Google Shape;708;p76"/>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6"/>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7"/>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Meteorological Drones and Sensors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8"/>
          <p:cNvSpPr txBox="1"/>
          <p:nvPr>
            <p:ph idx="1" type="subTitle"/>
          </p:nvPr>
        </p:nvSpPr>
        <p:spPr>
          <a:xfrm>
            <a:off x="249300" y="1113650"/>
            <a:ext cx="4814100" cy="40299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SzPts val="1150"/>
              <a:buChar char="●"/>
            </a:pPr>
            <a:r>
              <a:rPr lang="en" sz="1150"/>
              <a:t>Drones within this industry allow for assessment of weather conditions; specifically, wind speed and direction due to climate change. The data these drones collect also aids in weather prediction and accurate forecasting.</a:t>
            </a:r>
            <a:endParaRPr sz="1150"/>
          </a:p>
          <a:p>
            <a:pPr indent="0" lvl="0" marL="0" rtl="0" algn="l">
              <a:spcBef>
                <a:spcPts val="1000"/>
              </a:spcBef>
              <a:spcAft>
                <a:spcPts val="0"/>
              </a:spcAft>
              <a:buNone/>
            </a:pPr>
            <a:r>
              <a:t/>
            </a:r>
            <a:endParaRPr sz="1150"/>
          </a:p>
          <a:p>
            <a:pPr indent="-301625" lvl="0" marL="457200" rtl="0" algn="l">
              <a:spcBef>
                <a:spcPts val="1000"/>
              </a:spcBef>
              <a:spcAft>
                <a:spcPts val="0"/>
              </a:spcAft>
              <a:buSzPts val="1150"/>
              <a:buChar char="●"/>
            </a:pPr>
            <a:r>
              <a:rPr lang="en" sz="1150"/>
              <a:t>The estimated market size for the year 2021 was roughly $2.3 billion. This was found by multiplying 1.4 billion registered drones by the market size of anemometer sensors $164 million (which are the primary sensors used on all meteorological drones). The CAGR for that same year was 24.5%.</a:t>
            </a:r>
            <a:endParaRPr sz="1150"/>
          </a:p>
          <a:p>
            <a:pPr indent="0" lvl="0" marL="457200" rtl="0" algn="l">
              <a:spcBef>
                <a:spcPts val="1000"/>
              </a:spcBef>
              <a:spcAft>
                <a:spcPts val="0"/>
              </a:spcAft>
              <a:buNone/>
            </a:pPr>
            <a:r>
              <a:t/>
            </a:r>
            <a:endParaRPr sz="1150"/>
          </a:p>
          <a:p>
            <a:pPr indent="-301625" lvl="0" marL="457200" rtl="0" algn="l">
              <a:spcBef>
                <a:spcPts val="1000"/>
              </a:spcBef>
              <a:spcAft>
                <a:spcPts val="0"/>
              </a:spcAft>
              <a:buSzPts val="1150"/>
              <a:buChar char="●"/>
            </a:pPr>
            <a:r>
              <a:rPr lang="en" sz="1150"/>
              <a:t>Issues</a:t>
            </a:r>
            <a:endParaRPr sz="1150"/>
          </a:p>
          <a:p>
            <a:pPr indent="-301625" lvl="1" marL="914400" rtl="0" algn="l">
              <a:spcBef>
                <a:spcPts val="0"/>
              </a:spcBef>
              <a:spcAft>
                <a:spcPts val="0"/>
              </a:spcAft>
              <a:buSzPts val="1150"/>
              <a:buChar char="○"/>
            </a:pPr>
            <a:r>
              <a:rPr lang="en" sz="1150"/>
              <a:t>Low battery life</a:t>
            </a:r>
            <a:endParaRPr sz="1150"/>
          </a:p>
          <a:p>
            <a:pPr indent="-301625" lvl="1" marL="914400" rtl="0" algn="l">
              <a:spcBef>
                <a:spcPts val="0"/>
              </a:spcBef>
              <a:spcAft>
                <a:spcPts val="0"/>
              </a:spcAft>
              <a:buSzPts val="1150"/>
              <a:buChar char="○"/>
            </a:pPr>
            <a:r>
              <a:rPr lang="en" sz="1150"/>
              <a:t>Anemometers do not work well with the drone’s hardware and functions. </a:t>
            </a:r>
            <a:endParaRPr sz="1150"/>
          </a:p>
          <a:p>
            <a:pPr indent="-301625" lvl="1" marL="914400" rtl="0" algn="l">
              <a:spcBef>
                <a:spcPts val="0"/>
              </a:spcBef>
              <a:spcAft>
                <a:spcPts val="0"/>
              </a:spcAft>
              <a:buSzPts val="1150"/>
              <a:buChar char="○"/>
            </a:pPr>
            <a:r>
              <a:rPr lang="en" sz="1150"/>
              <a:t>Harsh weather conditions can affect sensors if not properly protected.</a:t>
            </a:r>
            <a:endParaRPr sz="1150"/>
          </a:p>
        </p:txBody>
      </p:sp>
      <p:sp>
        <p:nvSpPr>
          <p:cNvPr id="720" name="Google Shape;720;p78"/>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Meteorological Drones</a:t>
            </a:r>
            <a:endParaRPr b="0" sz="1400">
              <a:solidFill>
                <a:schemeClr val="dk2"/>
              </a:solidFill>
            </a:endParaRPr>
          </a:p>
        </p:txBody>
      </p:sp>
      <p:pic>
        <p:nvPicPr>
          <p:cNvPr id="721" name="Google Shape;721;p78"/>
          <p:cNvPicPr preferRelativeResize="0"/>
          <p:nvPr/>
        </p:nvPicPr>
        <p:blipFill rotWithShape="1">
          <a:blip r:embed="rId3">
            <a:alphaModFix/>
          </a:blip>
          <a:srcRect b="0" l="25244" r="24255" t="0"/>
          <a:stretch/>
        </p:blipFill>
        <p:spPr>
          <a:xfrm>
            <a:off x="5128400" y="20675"/>
            <a:ext cx="4814101" cy="5102150"/>
          </a:xfrm>
          <a:prstGeom prst="rect">
            <a:avLst/>
          </a:prstGeom>
          <a:noFill/>
          <a:ln>
            <a:noFill/>
          </a:ln>
        </p:spPr>
      </p:pic>
      <p:grpSp>
        <p:nvGrpSpPr>
          <p:cNvPr id="722" name="Google Shape;722;p78"/>
          <p:cNvGrpSpPr/>
          <p:nvPr/>
        </p:nvGrpSpPr>
        <p:grpSpPr>
          <a:xfrm flipH="1">
            <a:off x="8221050" y="2708050"/>
            <a:ext cx="670525" cy="3239750"/>
            <a:chOff x="146675" y="378750"/>
            <a:chExt cx="670525" cy="3239750"/>
          </a:xfrm>
        </p:grpSpPr>
        <p:sp>
          <p:nvSpPr>
            <p:cNvPr id="723" name="Google Shape;723;p78"/>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8"/>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9"/>
          <p:cNvSpPr txBox="1"/>
          <p:nvPr>
            <p:ph idx="1" type="subTitle"/>
          </p:nvPr>
        </p:nvSpPr>
        <p:spPr>
          <a:xfrm>
            <a:off x="249300" y="1113650"/>
            <a:ext cx="4814100" cy="40299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Char char="●"/>
            </a:pPr>
            <a:r>
              <a:rPr lang="en" sz="1050"/>
              <a:t>MeteoMatics </a:t>
            </a:r>
            <a:endParaRPr sz="1050"/>
          </a:p>
          <a:p>
            <a:pPr indent="-295275" lvl="1" marL="914400" rtl="0" algn="l">
              <a:spcBef>
                <a:spcPts val="0"/>
              </a:spcBef>
              <a:spcAft>
                <a:spcPts val="0"/>
              </a:spcAft>
              <a:buSzPts val="1050"/>
              <a:buChar char="○"/>
            </a:pPr>
            <a:r>
              <a:rPr lang="en" sz="1050"/>
              <a:t>Deicing function in order to melt ice that could accumulate on blades due to severe weather and/or high altitudes. </a:t>
            </a:r>
            <a:endParaRPr sz="1050"/>
          </a:p>
          <a:p>
            <a:pPr indent="-295275" lvl="1" marL="914400" rtl="0" algn="l">
              <a:spcBef>
                <a:spcPts val="0"/>
              </a:spcBef>
              <a:spcAft>
                <a:spcPts val="0"/>
              </a:spcAft>
              <a:buSzPts val="1050"/>
              <a:buChar char="○"/>
            </a:pPr>
            <a:r>
              <a:rPr lang="en" sz="1050"/>
              <a:t>Waterproof drones, so they are safe to use in rain or snow. </a:t>
            </a:r>
            <a:endParaRPr sz="1050"/>
          </a:p>
          <a:p>
            <a:pPr indent="-295275" lvl="1" marL="914400" rtl="0" algn="l">
              <a:spcBef>
                <a:spcPts val="0"/>
              </a:spcBef>
              <a:spcAft>
                <a:spcPts val="0"/>
              </a:spcAft>
              <a:buSzPts val="1050"/>
              <a:buChar char="○"/>
            </a:pPr>
            <a:r>
              <a:rPr lang="en" sz="1050"/>
              <a:t>Their drones are autonomous so that they can continue to survey and receive data without an operator </a:t>
            </a:r>
            <a:endParaRPr sz="1050"/>
          </a:p>
          <a:p>
            <a:pPr indent="-295275" lvl="0" marL="457200" rtl="0" algn="l">
              <a:spcBef>
                <a:spcPts val="0"/>
              </a:spcBef>
              <a:spcAft>
                <a:spcPts val="0"/>
              </a:spcAft>
              <a:buSzPts val="1050"/>
              <a:buChar char="●"/>
            </a:pPr>
            <a:r>
              <a:rPr lang="en" sz="1050"/>
              <a:t>Black Swift Technologies. </a:t>
            </a:r>
            <a:endParaRPr sz="1050"/>
          </a:p>
          <a:p>
            <a:pPr indent="-295275" lvl="1" marL="914400" rtl="0" algn="l">
              <a:spcBef>
                <a:spcPts val="0"/>
              </a:spcBef>
              <a:spcAft>
                <a:spcPts val="0"/>
              </a:spcAft>
              <a:buSzPts val="1050"/>
              <a:buChar char="○"/>
            </a:pPr>
            <a:r>
              <a:rPr lang="en" sz="1050"/>
              <a:t>Incorporated AI to aid in system failures as well as learning algorithms placed to provide preventative maintenance measures that can improve operations for data collection. </a:t>
            </a:r>
            <a:endParaRPr sz="1050"/>
          </a:p>
          <a:p>
            <a:pPr indent="-295275" lvl="1" marL="914400" rtl="0" algn="l">
              <a:spcBef>
                <a:spcPts val="0"/>
              </a:spcBef>
              <a:spcAft>
                <a:spcPts val="0"/>
              </a:spcAft>
              <a:buSzPts val="1050"/>
              <a:buChar char="○"/>
            </a:pPr>
            <a:r>
              <a:rPr lang="en" sz="1050"/>
              <a:t>Field </a:t>
            </a:r>
            <a:r>
              <a:rPr lang="en" sz="1050"/>
              <a:t>swappable</a:t>
            </a:r>
            <a:r>
              <a:rPr lang="en" sz="1050"/>
              <a:t> payload systems in case sudden changes occur that require different sensors for different data entries. </a:t>
            </a:r>
            <a:endParaRPr sz="1050"/>
          </a:p>
          <a:p>
            <a:pPr indent="-295275" lvl="1" marL="914400" rtl="0" algn="l">
              <a:spcBef>
                <a:spcPts val="0"/>
              </a:spcBef>
              <a:spcAft>
                <a:spcPts val="0"/>
              </a:spcAft>
              <a:buSzPts val="1050"/>
              <a:buChar char="○"/>
            </a:pPr>
            <a:r>
              <a:rPr lang="en" sz="1050"/>
              <a:t>Long battery life with quick swappable batteries to allow change in batteries and have the drone be back in the air in no time. </a:t>
            </a:r>
            <a:endParaRPr sz="1050"/>
          </a:p>
          <a:p>
            <a:pPr indent="-295275" lvl="0" marL="457200" rtl="0" algn="l">
              <a:spcBef>
                <a:spcPts val="0"/>
              </a:spcBef>
              <a:spcAft>
                <a:spcPts val="0"/>
              </a:spcAft>
              <a:buSzPts val="1050"/>
              <a:buChar char="●"/>
            </a:pPr>
            <a:r>
              <a:rPr lang="en" sz="1050"/>
              <a:t>Anemoment LLC, </a:t>
            </a:r>
            <a:endParaRPr sz="1050"/>
          </a:p>
          <a:p>
            <a:pPr indent="-295275" lvl="1" marL="914400" rtl="0" algn="l">
              <a:spcBef>
                <a:spcPts val="0"/>
              </a:spcBef>
              <a:spcAft>
                <a:spcPts val="0"/>
              </a:spcAft>
              <a:buSzPts val="1050"/>
              <a:buChar char="○"/>
            </a:pPr>
            <a:r>
              <a:rPr lang="en" sz="1050"/>
              <a:t>Their drones are lightweight, but highly accurate weather reporting sensors; lightweight allows for more optimal battery life. </a:t>
            </a:r>
            <a:endParaRPr sz="1050"/>
          </a:p>
          <a:p>
            <a:pPr indent="-295275" lvl="1" marL="914400" rtl="0" algn="l">
              <a:spcBef>
                <a:spcPts val="0"/>
              </a:spcBef>
              <a:spcAft>
                <a:spcPts val="0"/>
              </a:spcAft>
              <a:buSzPts val="1050"/>
              <a:buChar char="○"/>
            </a:pPr>
            <a:r>
              <a:rPr lang="en" sz="1050"/>
              <a:t>They also have sensitive sensors that can be tethered to adjacent towers in order to share data immediately.</a:t>
            </a:r>
            <a:endParaRPr sz="1050"/>
          </a:p>
        </p:txBody>
      </p:sp>
      <p:sp>
        <p:nvSpPr>
          <p:cNvPr id="730" name="Google Shape;730;p79"/>
          <p:cNvSpPr txBox="1"/>
          <p:nvPr>
            <p:ph type="title"/>
          </p:nvPr>
        </p:nvSpPr>
        <p:spPr>
          <a:xfrm>
            <a:off x="0" y="496300"/>
            <a:ext cx="42207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Competitors</a:t>
            </a:r>
            <a:endParaRPr b="0" sz="1400">
              <a:solidFill>
                <a:schemeClr val="dk2"/>
              </a:solidFill>
            </a:endParaRPr>
          </a:p>
        </p:txBody>
      </p:sp>
      <p:pic>
        <p:nvPicPr>
          <p:cNvPr id="731" name="Google Shape;731;p79"/>
          <p:cNvPicPr preferRelativeResize="0"/>
          <p:nvPr/>
        </p:nvPicPr>
        <p:blipFill rotWithShape="1">
          <a:blip r:embed="rId3">
            <a:alphaModFix/>
          </a:blip>
          <a:srcRect b="0" l="25244" r="24255" t="0"/>
          <a:stretch/>
        </p:blipFill>
        <p:spPr>
          <a:xfrm>
            <a:off x="5128400" y="20675"/>
            <a:ext cx="4814101" cy="5102150"/>
          </a:xfrm>
          <a:prstGeom prst="rect">
            <a:avLst/>
          </a:prstGeom>
          <a:noFill/>
          <a:ln>
            <a:noFill/>
          </a:ln>
        </p:spPr>
      </p:pic>
      <p:grpSp>
        <p:nvGrpSpPr>
          <p:cNvPr id="732" name="Google Shape;732;p79"/>
          <p:cNvGrpSpPr/>
          <p:nvPr/>
        </p:nvGrpSpPr>
        <p:grpSpPr>
          <a:xfrm flipH="1">
            <a:off x="8221050" y="2708050"/>
            <a:ext cx="670525" cy="3239750"/>
            <a:chOff x="146675" y="378750"/>
            <a:chExt cx="670525" cy="3239750"/>
          </a:xfrm>
        </p:grpSpPr>
        <p:sp>
          <p:nvSpPr>
            <p:cNvPr id="733" name="Google Shape;733;p7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8686"/>
            </a:gs>
            <a:gs pos="100000">
              <a:srgbClr val="C32B2B"/>
            </a:gs>
          </a:gsLst>
          <a:lin ang="5400012" scaled="0"/>
        </a:gradFill>
      </p:bgPr>
    </p:bg>
    <p:spTree>
      <p:nvGrpSpPr>
        <p:cNvPr id="738" name="Shape 738"/>
        <p:cNvGrpSpPr/>
        <p:nvPr/>
      </p:nvGrpSpPr>
      <p:grpSpPr>
        <a:xfrm>
          <a:off x="0" y="0"/>
          <a:ext cx="0" cy="0"/>
          <a:chOff x="0" y="0"/>
          <a:chExt cx="0" cy="0"/>
        </a:xfrm>
      </p:grpSpPr>
      <p:sp>
        <p:nvSpPr>
          <p:cNvPr id="739" name="Google Shape;739;p80"/>
          <p:cNvSpPr txBox="1"/>
          <p:nvPr>
            <p:ph type="title"/>
          </p:nvPr>
        </p:nvSpPr>
        <p:spPr>
          <a:xfrm>
            <a:off x="725850" y="2325550"/>
            <a:ext cx="54087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3 Industries for the Apollon Company </a:t>
            </a:r>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1"/>
          <p:cNvSpPr txBox="1"/>
          <p:nvPr>
            <p:ph type="title"/>
          </p:nvPr>
        </p:nvSpPr>
        <p:spPr>
          <a:xfrm>
            <a:off x="540000" y="305500"/>
            <a:ext cx="402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Photography &amp; Cinematography</a:t>
            </a:r>
            <a:endParaRPr/>
          </a:p>
          <a:p>
            <a:pPr indent="0" lvl="0" marL="0" rtl="0" algn="l">
              <a:spcBef>
                <a:spcPts val="0"/>
              </a:spcBef>
              <a:spcAft>
                <a:spcPts val="0"/>
              </a:spcAft>
              <a:buNone/>
            </a:pPr>
            <a:r>
              <a:t/>
            </a:r>
            <a:endParaRPr/>
          </a:p>
        </p:txBody>
      </p:sp>
      <p:pic>
        <p:nvPicPr>
          <p:cNvPr id="745" name="Google Shape;745;p81"/>
          <p:cNvPicPr preferRelativeResize="0"/>
          <p:nvPr/>
        </p:nvPicPr>
        <p:blipFill rotWithShape="1">
          <a:blip r:embed="rId3">
            <a:alphaModFix/>
          </a:blip>
          <a:srcRect b="0" l="0" r="0" t="6594"/>
          <a:stretch/>
        </p:blipFill>
        <p:spPr>
          <a:xfrm>
            <a:off x="1751975" y="1409100"/>
            <a:ext cx="5640050" cy="364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4681300" y="2325550"/>
            <a:ext cx="37275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Environmental Monitoring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3" name="Google Shape;263;p28"/>
          <p:cNvSpPr txBox="1"/>
          <p:nvPr>
            <p:ph idx="1" type="subTitle"/>
          </p:nvPr>
        </p:nvSpPr>
        <p:spPr>
          <a:xfrm>
            <a:off x="4681300" y="2819280"/>
            <a:ext cx="2818800" cy="8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2"/>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Score Card</a:t>
            </a:r>
            <a:endParaRPr/>
          </a:p>
        </p:txBody>
      </p:sp>
      <p:sp>
        <p:nvSpPr>
          <p:cNvPr id="751" name="Google Shape;751;p82"/>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Helinet (score 32)</a:t>
            </a:r>
            <a:endParaRPr/>
          </a:p>
          <a:p>
            <a:pPr indent="-311150" lvl="1" marL="914400" rtl="0" algn="l">
              <a:spcBef>
                <a:spcPts val="0"/>
              </a:spcBef>
              <a:spcAft>
                <a:spcPts val="0"/>
              </a:spcAft>
              <a:buSzPts val="1300"/>
              <a:buChar char="○"/>
            </a:pPr>
            <a:r>
              <a:rPr lang="en" sz="1300"/>
              <a:t>They do not promote use of their own payloads (unknown if they even make payloads). Instead, they use the payloads of other companies such as DJI and FreeFly. </a:t>
            </a:r>
            <a:endParaRPr sz="1300"/>
          </a:p>
          <a:p>
            <a:pPr indent="-311150" lvl="1" marL="914400" rtl="0" algn="l">
              <a:spcBef>
                <a:spcPts val="0"/>
              </a:spcBef>
              <a:spcAft>
                <a:spcPts val="0"/>
              </a:spcAft>
              <a:buSzPts val="1300"/>
              <a:buChar char="○"/>
            </a:pPr>
            <a:r>
              <a:rPr lang="en" sz="1300"/>
              <a:t>Helinet received a score of 0 for the criteria of photo quality and payload options. </a:t>
            </a:r>
            <a:endParaRPr sz="1300"/>
          </a:p>
          <a:p>
            <a:pPr indent="-311150" lvl="1" marL="914400" rtl="0" algn="l">
              <a:spcBef>
                <a:spcPts val="0"/>
              </a:spcBef>
              <a:spcAft>
                <a:spcPts val="0"/>
              </a:spcAft>
              <a:buSzPts val="1300"/>
              <a:buChar char="○"/>
            </a:pPr>
            <a:r>
              <a:rPr lang="en" sz="1300"/>
              <a:t>Additionally, their battery life and price received a score of 3 because they are not appealing to production companies with limited budgets. </a:t>
            </a:r>
            <a:endParaRPr sz="1300"/>
          </a:p>
          <a:p>
            <a:pPr indent="-311150" lvl="1" marL="914400" rtl="0" algn="l">
              <a:spcBef>
                <a:spcPts val="0"/>
              </a:spcBef>
              <a:spcAft>
                <a:spcPts val="0"/>
              </a:spcAft>
              <a:buSzPts val="1300"/>
              <a:buChar char="○"/>
            </a:pPr>
            <a:r>
              <a:rPr lang="en" sz="1300"/>
              <a:t>Mainly focuses on providing aerial vehicles for news broadcasting systems and not as much for film productions they way the other companies do. </a:t>
            </a:r>
            <a:endParaRPr sz="1300"/>
          </a:p>
          <a:p>
            <a:pPr indent="-311150" lvl="0" marL="457200" rtl="0" algn="l">
              <a:spcBef>
                <a:spcPts val="0"/>
              </a:spcBef>
              <a:spcAft>
                <a:spcPts val="0"/>
              </a:spcAft>
              <a:buSzPts val="1300"/>
              <a:buChar char="●"/>
            </a:pPr>
            <a:r>
              <a:rPr lang="en"/>
              <a:t>DJI (Score 46)</a:t>
            </a:r>
            <a:endParaRPr/>
          </a:p>
          <a:p>
            <a:pPr indent="-311150" lvl="1" marL="914400" rtl="0" algn="l">
              <a:spcBef>
                <a:spcPts val="0"/>
              </a:spcBef>
              <a:spcAft>
                <a:spcPts val="0"/>
              </a:spcAft>
              <a:buSzPts val="1300"/>
              <a:buChar char="○"/>
            </a:pPr>
            <a:r>
              <a:rPr lang="en" sz="1300"/>
              <a:t>They have extensive work with production companies and crew, this results in drones and payloads that provide high quality images with low prices. </a:t>
            </a:r>
            <a:endParaRPr sz="1300"/>
          </a:p>
          <a:p>
            <a:pPr indent="-311150" lvl="1" marL="914400" rtl="0" algn="l">
              <a:spcBef>
                <a:spcPts val="0"/>
              </a:spcBef>
              <a:spcAft>
                <a:spcPts val="0"/>
              </a:spcAft>
              <a:buSzPts val="1300"/>
              <a:buChar char="○"/>
            </a:pPr>
            <a:r>
              <a:rPr lang="en" sz="1300"/>
              <a:t>Despite not having many payload options that are easily interchangeable, the few that they do have surpass that of other companies with integrated AI technology that appeals to film production companies.</a:t>
            </a:r>
            <a:endParaRPr sz="1300"/>
          </a:p>
          <a:p>
            <a:pPr indent="-311150" lvl="1" marL="914400" rtl="0" algn="l">
              <a:spcBef>
                <a:spcPts val="0"/>
              </a:spcBef>
              <a:spcAft>
                <a:spcPts val="0"/>
              </a:spcAft>
              <a:buSzPts val="1300"/>
              <a:buChar char="○"/>
            </a:pPr>
            <a:r>
              <a:rPr lang="en" sz="1300"/>
              <a:t>Several features, including AI and VR controls</a:t>
            </a:r>
            <a:endParaRPr sz="1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3"/>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Score Card</a:t>
            </a:r>
            <a:endParaRPr/>
          </a:p>
        </p:txBody>
      </p:sp>
      <p:sp>
        <p:nvSpPr>
          <p:cNvPr id="757" name="Google Shape;757;p83"/>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Yuneec (Score 45) </a:t>
            </a:r>
            <a:endParaRPr/>
          </a:p>
          <a:p>
            <a:pPr indent="-311150" lvl="1" marL="914400" rtl="0" algn="l">
              <a:spcBef>
                <a:spcPts val="0"/>
              </a:spcBef>
              <a:spcAft>
                <a:spcPts val="0"/>
              </a:spcAft>
              <a:buSzPts val="1300"/>
              <a:buChar char="○"/>
            </a:pPr>
            <a:r>
              <a:rPr lang="en"/>
              <a:t>Yunnec had balanced scores all throughout the criteria, having a lot of versatility amongst its drone and payload capabilities. </a:t>
            </a:r>
            <a:endParaRPr/>
          </a:p>
          <a:p>
            <a:pPr indent="-311150" lvl="1" marL="914400" rtl="0" algn="l">
              <a:spcBef>
                <a:spcPts val="0"/>
              </a:spcBef>
              <a:spcAft>
                <a:spcPts val="0"/>
              </a:spcAft>
              <a:buSzPts val="1300"/>
              <a:buChar char="○"/>
            </a:pPr>
            <a:r>
              <a:rPr lang="en"/>
              <a:t>Yuneec only fell short in its battery life with a score of 3, however this is not uncommon as all other companies also struggled with this criterion. </a:t>
            </a:r>
            <a:endParaRPr/>
          </a:p>
          <a:p>
            <a:pPr indent="-317500" lvl="0" marL="457200" rtl="0" algn="l">
              <a:spcBef>
                <a:spcPts val="0"/>
              </a:spcBef>
              <a:spcAft>
                <a:spcPts val="0"/>
              </a:spcAft>
              <a:buSzPts val="1400"/>
              <a:buChar char="●"/>
            </a:pPr>
            <a:r>
              <a:rPr lang="en"/>
              <a:t>Firefly Systems</a:t>
            </a:r>
            <a:r>
              <a:rPr lang="en"/>
              <a:t> (Score 45)</a:t>
            </a:r>
            <a:endParaRPr/>
          </a:p>
          <a:p>
            <a:pPr indent="-311150" lvl="1" marL="914400" rtl="0" algn="l">
              <a:spcBef>
                <a:spcPts val="0"/>
              </a:spcBef>
              <a:spcAft>
                <a:spcPts val="0"/>
              </a:spcAft>
              <a:buSzPts val="1300"/>
              <a:buChar char="○"/>
            </a:pPr>
            <a:r>
              <a:rPr lang="en"/>
              <a:t>Like DJI they also work intensively with production companies and crew to obtain feedback on how to better improve their drones for this specific industry. </a:t>
            </a:r>
            <a:endParaRPr/>
          </a:p>
          <a:p>
            <a:pPr indent="-311150" lvl="1" marL="914400" rtl="0" algn="l">
              <a:spcBef>
                <a:spcPts val="0"/>
              </a:spcBef>
              <a:spcAft>
                <a:spcPts val="0"/>
              </a:spcAft>
              <a:buSzPts val="1300"/>
              <a:buChar char="○"/>
            </a:pPr>
            <a:r>
              <a:rPr lang="en"/>
              <a:t>The only reason it fell short and behind DJI is due to their prices. Freefly Systems received a score of 2 because it has the highest prices out of all the other companies, making it inaccessible for small production companies.</a:t>
            </a:r>
            <a:endParaRPr/>
          </a:p>
          <a:p>
            <a:pPr indent="-311150" lvl="1" marL="914400" rtl="0" algn="l">
              <a:spcBef>
                <a:spcPts val="0"/>
              </a:spcBef>
              <a:spcAft>
                <a:spcPts val="0"/>
              </a:spcAft>
              <a:buSzPts val="1300"/>
              <a:buChar char="○"/>
            </a:pPr>
            <a:r>
              <a:rPr lang="en" sz="1300"/>
              <a:t>Several payload options that are easily interchangeable and allow versatility when filming.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4"/>
          <p:cNvSpPr txBox="1"/>
          <p:nvPr>
            <p:ph type="title"/>
          </p:nvPr>
        </p:nvSpPr>
        <p:spPr>
          <a:xfrm>
            <a:off x="540000" y="445025"/>
            <a:ext cx="402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Plane Inspections</a:t>
            </a:r>
            <a:endParaRPr/>
          </a:p>
          <a:p>
            <a:pPr indent="0" lvl="0" marL="0" rtl="0" algn="l">
              <a:spcBef>
                <a:spcPts val="0"/>
              </a:spcBef>
              <a:spcAft>
                <a:spcPts val="0"/>
              </a:spcAft>
              <a:buNone/>
            </a:pPr>
            <a:r>
              <a:t/>
            </a:r>
            <a:endParaRPr/>
          </a:p>
        </p:txBody>
      </p:sp>
      <p:pic>
        <p:nvPicPr>
          <p:cNvPr id="763" name="Google Shape;763;p84"/>
          <p:cNvPicPr preferRelativeResize="0"/>
          <p:nvPr/>
        </p:nvPicPr>
        <p:blipFill rotWithShape="1">
          <a:blip r:embed="rId3">
            <a:alphaModFix/>
          </a:blip>
          <a:srcRect b="0" l="0" r="24379" t="0"/>
          <a:stretch/>
        </p:blipFill>
        <p:spPr>
          <a:xfrm>
            <a:off x="653000" y="1140700"/>
            <a:ext cx="7023471" cy="3438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5"/>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card</a:t>
            </a:r>
            <a:endParaRPr/>
          </a:p>
        </p:txBody>
      </p:sp>
      <p:sp>
        <p:nvSpPr>
          <p:cNvPr id="769" name="Google Shape;769;p85"/>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Mainblades (score 34)</a:t>
            </a:r>
            <a:endParaRPr/>
          </a:p>
          <a:p>
            <a:pPr indent="-317500" lvl="1" marL="914400" rtl="0" algn="l">
              <a:spcBef>
                <a:spcPts val="0"/>
              </a:spcBef>
              <a:spcAft>
                <a:spcPts val="0"/>
              </a:spcAft>
              <a:buSzPts val="1400"/>
              <a:buChar char="○"/>
            </a:pPr>
            <a:r>
              <a:rPr lang="en"/>
              <a:t>Standard product with a focus on training and implementation</a:t>
            </a:r>
            <a:endParaRPr/>
          </a:p>
          <a:p>
            <a:pPr indent="-317500" lvl="1" marL="914400" rtl="0" algn="l">
              <a:spcBef>
                <a:spcPts val="0"/>
              </a:spcBef>
              <a:spcAft>
                <a:spcPts val="0"/>
              </a:spcAft>
              <a:buSzPts val="1400"/>
              <a:buChar char="○"/>
            </a:pPr>
            <a:r>
              <a:rPr lang="en"/>
              <a:t>EU-based with contracts in multiple airports</a:t>
            </a:r>
            <a:endParaRPr/>
          </a:p>
          <a:p>
            <a:pPr indent="-317500" lvl="1" marL="914400" rtl="0" algn="l">
              <a:spcBef>
                <a:spcPts val="0"/>
              </a:spcBef>
              <a:spcAft>
                <a:spcPts val="0"/>
              </a:spcAft>
              <a:buSzPts val="1400"/>
              <a:buChar char="○"/>
            </a:pPr>
            <a:r>
              <a:rPr lang="en"/>
              <a:t>Emphasis on user-friendliness and scalability</a:t>
            </a:r>
            <a:endParaRPr/>
          </a:p>
          <a:p>
            <a:pPr indent="-317500" lvl="1" marL="914400" rtl="0" algn="l">
              <a:spcBef>
                <a:spcPts val="0"/>
              </a:spcBef>
              <a:spcAft>
                <a:spcPts val="0"/>
              </a:spcAft>
              <a:buSzPts val="1400"/>
              <a:buChar char="○"/>
            </a:pPr>
            <a:r>
              <a:rPr lang="en"/>
              <a:t>Strength in software and backend systems</a:t>
            </a:r>
            <a:endParaRPr/>
          </a:p>
          <a:p>
            <a:pPr indent="-317500" lvl="1" marL="914400" rtl="0" algn="l">
              <a:spcBef>
                <a:spcPts val="0"/>
              </a:spcBef>
              <a:spcAft>
                <a:spcPts val="0"/>
              </a:spcAft>
              <a:buSzPts val="1400"/>
              <a:buChar char="○"/>
            </a:pPr>
            <a:r>
              <a:rPr lang="en"/>
              <a:t>Smaller-cap company in the market</a:t>
            </a:r>
            <a:br>
              <a:rPr lang="en"/>
            </a:br>
            <a:endParaRPr/>
          </a:p>
          <a:p>
            <a:pPr indent="-317500" lvl="0" marL="457200" rtl="0" algn="l">
              <a:spcBef>
                <a:spcPts val="0"/>
              </a:spcBef>
              <a:spcAft>
                <a:spcPts val="0"/>
              </a:spcAft>
              <a:buSzPts val="1400"/>
              <a:buChar char="●"/>
            </a:pPr>
            <a:r>
              <a:rPr lang="en"/>
              <a:t>Donecle (score 43)</a:t>
            </a:r>
            <a:endParaRPr/>
          </a:p>
          <a:p>
            <a:pPr indent="-317500" lvl="1" marL="914400" rtl="0" algn="l">
              <a:spcBef>
                <a:spcPts val="0"/>
              </a:spcBef>
              <a:spcAft>
                <a:spcPts val="0"/>
              </a:spcAft>
              <a:buSzPts val="1400"/>
              <a:buChar char="○"/>
            </a:pPr>
            <a:r>
              <a:rPr lang="en"/>
              <a:t>Patented sensors as a key product differentiator</a:t>
            </a:r>
            <a:endParaRPr/>
          </a:p>
          <a:p>
            <a:pPr indent="-317500" lvl="1" marL="914400" rtl="0" algn="l">
              <a:spcBef>
                <a:spcPts val="0"/>
              </a:spcBef>
              <a:spcAft>
                <a:spcPts val="0"/>
              </a:spcAft>
              <a:buSzPts val="1400"/>
              <a:buChar char="○"/>
            </a:pPr>
            <a:r>
              <a:rPr lang="en"/>
              <a:t>Established presence and reputation in the global aerospace sector</a:t>
            </a:r>
            <a:endParaRPr/>
          </a:p>
          <a:p>
            <a:pPr indent="-317500" lvl="1" marL="914400" rtl="0" algn="l">
              <a:spcBef>
                <a:spcPts val="0"/>
              </a:spcBef>
              <a:spcAft>
                <a:spcPts val="0"/>
              </a:spcAft>
              <a:buSzPts val="1400"/>
              <a:buChar char="○"/>
            </a:pPr>
            <a:r>
              <a:rPr lang="en"/>
              <a:t>Technology appears to be plug-and-play</a:t>
            </a:r>
            <a:endParaRPr/>
          </a:p>
          <a:p>
            <a:pPr indent="-317500" lvl="1" marL="914400" rtl="0" algn="l">
              <a:spcBef>
                <a:spcPts val="0"/>
              </a:spcBef>
              <a:spcAft>
                <a:spcPts val="0"/>
              </a:spcAft>
              <a:buSzPts val="1400"/>
              <a:buChar char="○"/>
            </a:pPr>
            <a:r>
              <a:rPr lang="en"/>
              <a:t>Unique features, especially advanced sensors, offer superior data generation</a:t>
            </a:r>
            <a:endParaRPr/>
          </a:p>
          <a:p>
            <a:pPr indent="-317500" lvl="1" marL="914400" rtl="0" algn="l">
              <a:spcBef>
                <a:spcPts val="0"/>
              </a:spcBef>
              <a:spcAft>
                <a:spcPts val="0"/>
              </a:spcAft>
              <a:buSzPts val="1400"/>
              <a:buChar char="○"/>
            </a:pPr>
            <a:r>
              <a:rPr lang="en"/>
              <a:t>Market Cap is unknown</a:t>
            </a:r>
            <a:endParaRPr/>
          </a:p>
          <a:p>
            <a:pPr indent="0" lvl="0" marL="0" rtl="0" algn="l">
              <a:spcBef>
                <a:spcPts val="16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6"/>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card</a:t>
            </a:r>
            <a:endParaRPr/>
          </a:p>
        </p:txBody>
      </p:sp>
      <p:sp>
        <p:nvSpPr>
          <p:cNvPr id="775" name="Google Shape;775;p86"/>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Boeing</a:t>
            </a:r>
            <a:r>
              <a:rPr lang="en"/>
              <a:t> (score not </a:t>
            </a:r>
            <a:r>
              <a:rPr lang="en"/>
              <a:t>applicable</a:t>
            </a:r>
            <a:r>
              <a:rPr lang="en"/>
              <a:t>)</a:t>
            </a:r>
            <a:endParaRPr/>
          </a:p>
          <a:p>
            <a:pPr indent="-317500" lvl="1" marL="914400" rtl="0" algn="l">
              <a:spcBef>
                <a:spcPts val="0"/>
              </a:spcBef>
              <a:spcAft>
                <a:spcPts val="0"/>
              </a:spcAft>
              <a:buSzPts val="1400"/>
              <a:buChar char="○"/>
            </a:pPr>
            <a:r>
              <a:rPr lang="en"/>
              <a:t>Aerospace giant with limited public information on specific offerings</a:t>
            </a:r>
            <a:endParaRPr/>
          </a:p>
          <a:p>
            <a:pPr indent="-317500" lvl="1" marL="914400" rtl="0" algn="l">
              <a:spcBef>
                <a:spcPts val="0"/>
              </a:spcBef>
              <a:spcAft>
                <a:spcPts val="0"/>
              </a:spcAft>
              <a:buSzPts val="1400"/>
              <a:buChar char="○"/>
            </a:pPr>
            <a:r>
              <a:rPr lang="en"/>
              <a:t>Known contracts and products being tested with the U.S. Air Force</a:t>
            </a:r>
            <a:endParaRPr/>
          </a:p>
          <a:p>
            <a:pPr indent="-317500" lvl="1" marL="914400" rtl="0" algn="l">
              <a:spcBef>
                <a:spcPts val="0"/>
              </a:spcBef>
              <a:spcAft>
                <a:spcPts val="0"/>
              </a:spcAft>
              <a:buSzPts val="1400"/>
              <a:buChar char="○"/>
            </a:pPr>
            <a:r>
              <a:rPr lang="en"/>
              <a:t>Strong, established global connections in public and private markets</a:t>
            </a:r>
            <a:endParaRPr/>
          </a:p>
          <a:p>
            <a:pPr indent="-317500" lvl="1" marL="914400" rtl="0" algn="l">
              <a:spcBef>
                <a:spcPts val="0"/>
              </a:spcBef>
              <a:spcAft>
                <a:spcPts val="0"/>
              </a:spcAft>
              <a:buSzPts val="1400"/>
              <a:buChar char="○"/>
            </a:pPr>
            <a:r>
              <a:rPr lang="en"/>
              <a:t>Substantial market cap provides significant investment potential in new technologies</a:t>
            </a:r>
            <a:endParaRPr/>
          </a:p>
          <a:p>
            <a:pPr indent="0" lvl="0" marL="0" rtl="0" algn="l">
              <a:spcBef>
                <a:spcPts val="1600"/>
              </a:spcBef>
              <a:spcAft>
                <a:spcPts val="0"/>
              </a:spcAft>
              <a:buNone/>
            </a:pPr>
            <a:r>
              <a:t/>
            </a:r>
            <a:endParaRPr/>
          </a:p>
          <a:p>
            <a:pPr indent="-317500" lvl="0" marL="457200" rtl="0" algn="l">
              <a:spcBef>
                <a:spcPts val="0"/>
              </a:spcBef>
              <a:spcAft>
                <a:spcPts val="0"/>
              </a:spcAft>
              <a:buSzPts val="1400"/>
              <a:buChar char="●"/>
            </a:pPr>
            <a:r>
              <a:rPr lang="en"/>
              <a:t>Mro Drone (score 40)</a:t>
            </a:r>
            <a:endParaRPr/>
          </a:p>
          <a:p>
            <a:pPr indent="-317500" lvl="1" marL="914400" rtl="0" algn="l">
              <a:spcBef>
                <a:spcPts val="0"/>
              </a:spcBef>
              <a:spcAft>
                <a:spcPts val="0"/>
              </a:spcAft>
              <a:buSzPts val="1400"/>
              <a:buChar char="○"/>
            </a:pPr>
            <a:r>
              <a:rPr lang="en"/>
              <a:t>Newcomer in aerospace market with innovative product and software solutions.</a:t>
            </a:r>
            <a:endParaRPr/>
          </a:p>
          <a:p>
            <a:pPr indent="-317500" lvl="1" marL="914400" rtl="0" algn="l">
              <a:spcBef>
                <a:spcPts val="0"/>
              </a:spcBef>
              <a:spcAft>
                <a:spcPts val="0"/>
              </a:spcAft>
              <a:buSzPts val="1400"/>
              <a:buChar char="○"/>
            </a:pPr>
            <a:r>
              <a:rPr lang="en"/>
              <a:t>Specializes in integrated approach, combining simple components synergistically for superior performance.</a:t>
            </a:r>
            <a:endParaRPr/>
          </a:p>
          <a:p>
            <a:pPr indent="-317500" lvl="1" marL="914400" rtl="0" algn="l">
              <a:spcBef>
                <a:spcPts val="0"/>
              </a:spcBef>
              <a:spcAft>
                <a:spcPts val="0"/>
              </a:spcAft>
              <a:buSzPts val="1400"/>
              <a:buChar char="○"/>
            </a:pPr>
            <a:r>
              <a:rPr lang="en"/>
              <a:t>Target market primarily consists of smaller airfields and customers.</a:t>
            </a:r>
            <a:endParaRPr/>
          </a:p>
          <a:p>
            <a:pPr indent="-317500" lvl="1" marL="914400" rtl="0" algn="l">
              <a:spcBef>
                <a:spcPts val="0"/>
              </a:spcBef>
              <a:spcAft>
                <a:spcPts val="0"/>
              </a:spcAft>
              <a:buSzPts val="1400"/>
              <a:buChar char="○"/>
            </a:pPr>
            <a:r>
              <a:rPr lang="en"/>
              <a:t>Demonstrating growth and recognition within the industry.</a:t>
            </a:r>
            <a:endParaRPr/>
          </a:p>
          <a:p>
            <a:pPr indent="0" lvl="0" marL="0" rtl="0" algn="l">
              <a:spcBef>
                <a:spcPts val="16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7"/>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Market Insights and </a:t>
            </a:r>
            <a:r>
              <a:rPr lang="en" sz="1900"/>
              <a:t>Recommendations</a:t>
            </a:r>
            <a:endParaRPr sz="1900"/>
          </a:p>
        </p:txBody>
      </p:sp>
      <p:sp>
        <p:nvSpPr>
          <p:cNvPr id="781" name="Google Shape;781;p87"/>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Market Challenges: </a:t>
            </a:r>
            <a:r>
              <a:rPr lang="en"/>
              <a:t>High competition, regulatory hurdles, and significant startup costs in the aerospace market.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Innovation Strategy: </a:t>
            </a:r>
            <a:r>
              <a:rPr lang="en"/>
              <a:t>Consider focusing on developing a patentable or unique product feature to stand out.</a:t>
            </a:r>
            <a:endParaRPr/>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Attracting Larger Players:</a:t>
            </a:r>
            <a:r>
              <a:rPr lang="en"/>
              <a:t> Innovations could attract interest from larger companies like Boeing for licensing or acquisition, offering a strategic entry point.</a:t>
            </a:r>
            <a:endParaRPr/>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Overall Assessment: </a:t>
            </a:r>
            <a:r>
              <a:rPr lang="en"/>
              <a:t>At this stage, the aerospace market may not be the best fit for Apollon Company due to high </a:t>
            </a:r>
            <a:r>
              <a:rPr lang="en"/>
              <a:t>startup/development costs, the amount of regulation, and level of competition</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8"/>
          <p:cNvSpPr txBox="1"/>
          <p:nvPr>
            <p:ph type="title"/>
          </p:nvPr>
        </p:nvSpPr>
        <p:spPr>
          <a:xfrm>
            <a:off x="540000" y="445025"/>
            <a:ext cx="402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Warehousing</a:t>
            </a:r>
            <a:endParaRPr/>
          </a:p>
        </p:txBody>
      </p:sp>
      <p:pic>
        <p:nvPicPr>
          <p:cNvPr id="787" name="Google Shape;787;p88"/>
          <p:cNvPicPr preferRelativeResize="0"/>
          <p:nvPr/>
        </p:nvPicPr>
        <p:blipFill>
          <a:blip r:embed="rId3">
            <a:alphaModFix/>
          </a:blip>
          <a:stretch>
            <a:fillRect/>
          </a:stretch>
        </p:blipFill>
        <p:spPr>
          <a:xfrm>
            <a:off x="1070100" y="1204575"/>
            <a:ext cx="7003799" cy="326619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9"/>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a:t>
            </a:r>
            <a:r>
              <a:rPr lang="en"/>
              <a:t> card</a:t>
            </a:r>
            <a:endParaRPr/>
          </a:p>
        </p:txBody>
      </p:sp>
      <p:sp>
        <p:nvSpPr>
          <p:cNvPr id="793" name="Google Shape;793;p89"/>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Verity (Score: 40):</a:t>
            </a:r>
            <a:endParaRPr/>
          </a:p>
          <a:p>
            <a:pPr indent="-317500" lvl="1" marL="914400" rtl="0" algn="l">
              <a:spcBef>
                <a:spcPts val="0"/>
              </a:spcBef>
              <a:spcAft>
                <a:spcPts val="0"/>
              </a:spcAft>
              <a:buSzPts val="1400"/>
              <a:buChar char="○"/>
            </a:pPr>
            <a:r>
              <a:rPr lang="en"/>
              <a:t>Ability to create a digital warehouse model using onboard cameras.</a:t>
            </a:r>
            <a:endParaRPr/>
          </a:p>
          <a:p>
            <a:pPr indent="-317500" lvl="1" marL="914400" rtl="0" algn="l">
              <a:spcBef>
                <a:spcPts val="0"/>
              </a:spcBef>
              <a:spcAft>
                <a:spcPts val="0"/>
              </a:spcAft>
              <a:buSzPts val="1400"/>
              <a:buChar char="○"/>
            </a:pPr>
            <a:r>
              <a:rPr lang="en"/>
              <a:t>Enhanced accuracy and adaptability of drones.</a:t>
            </a:r>
            <a:endParaRPr/>
          </a:p>
          <a:p>
            <a:pPr indent="-317500" lvl="1" marL="914400" rtl="0" algn="l">
              <a:spcBef>
                <a:spcPts val="0"/>
              </a:spcBef>
              <a:spcAft>
                <a:spcPts val="0"/>
              </a:spcAft>
              <a:buSzPts val="1400"/>
              <a:buChar char="○"/>
            </a:pPr>
            <a:r>
              <a:rPr lang="en"/>
              <a:t>Convenient scheduling for specific checks or facility-wide inspections.</a:t>
            </a:r>
            <a:endParaRPr/>
          </a:p>
          <a:p>
            <a:pPr indent="-317500" lvl="1" marL="914400" rtl="0" algn="l">
              <a:spcBef>
                <a:spcPts val="0"/>
              </a:spcBef>
              <a:spcAft>
                <a:spcPts val="0"/>
              </a:spcAft>
              <a:buSzPts val="1400"/>
              <a:buChar char="○"/>
            </a:pPr>
            <a:r>
              <a:rPr lang="en"/>
              <a:t>Verity Cloud software for seamless operational integration.</a:t>
            </a:r>
            <a:br>
              <a:rPr lang="en"/>
            </a:br>
            <a:endParaRPr/>
          </a:p>
          <a:p>
            <a:pPr indent="-317500" lvl="0" marL="457200" rtl="0" algn="l">
              <a:spcBef>
                <a:spcPts val="0"/>
              </a:spcBef>
              <a:spcAft>
                <a:spcPts val="0"/>
              </a:spcAft>
              <a:buSzPts val="1400"/>
              <a:buChar char="●"/>
            </a:pPr>
            <a:r>
              <a:rPr lang="en"/>
              <a:t>Doks (Score: 38):</a:t>
            </a:r>
            <a:endParaRPr/>
          </a:p>
          <a:p>
            <a:pPr indent="-317500" lvl="1" marL="914400" rtl="0" algn="l">
              <a:spcBef>
                <a:spcPts val="0"/>
              </a:spcBef>
              <a:spcAft>
                <a:spcPts val="0"/>
              </a:spcAft>
              <a:buSzPts val="1400"/>
              <a:buChar char="○"/>
            </a:pPr>
            <a:r>
              <a:rPr lang="en"/>
              <a:t>Powerful and accurate sensors, though lacking unique features.</a:t>
            </a:r>
            <a:endParaRPr/>
          </a:p>
          <a:p>
            <a:pPr indent="-317500" lvl="1" marL="914400" rtl="0" algn="l">
              <a:spcBef>
                <a:spcPts val="0"/>
              </a:spcBef>
              <a:spcAft>
                <a:spcPts val="0"/>
              </a:spcAft>
              <a:buSzPts val="1400"/>
              <a:buChar char="○"/>
            </a:pPr>
            <a:r>
              <a:rPr lang="en"/>
              <a:t>Night flight mode for operations in dark environments.</a:t>
            </a:r>
            <a:endParaRPr/>
          </a:p>
          <a:p>
            <a:pPr indent="-317500" lvl="1" marL="914400" rtl="0" algn="l">
              <a:spcBef>
                <a:spcPts val="0"/>
              </a:spcBef>
              <a:spcAft>
                <a:spcPts val="0"/>
              </a:spcAft>
              <a:buSzPts val="1400"/>
              <a:buChar char="○"/>
            </a:pPr>
            <a:r>
              <a:rPr lang="en"/>
              <a:t>Image creation for every captured object aids in organization.</a:t>
            </a:r>
            <a:endParaRPr/>
          </a:p>
          <a:p>
            <a:pPr indent="-317500" lvl="1" marL="914400" rtl="0" algn="l">
              <a:spcBef>
                <a:spcPts val="0"/>
              </a:spcBef>
              <a:spcAft>
                <a:spcPts val="0"/>
              </a:spcAft>
              <a:buSzPts val="1400"/>
              <a:buChar char="○"/>
            </a:pPr>
            <a:r>
              <a:rPr lang="en"/>
              <a:t>Emphasis on accuracy of location data.</a:t>
            </a:r>
            <a:endParaRPr/>
          </a:p>
          <a:p>
            <a:pPr indent="0" lvl="0" marL="0" rtl="0" algn="l">
              <a:spcBef>
                <a:spcPts val="16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0"/>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card</a:t>
            </a:r>
            <a:endParaRPr/>
          </a:p>
        </p:txBody>
      </p:sp>
      <p:sp>
        <p:nvSpPr>
          <p:cNvPr id="799" name="Google Shape;799;p90"/>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Skydio (Score: 40):</a:t>
            </a:r>
            <a:endParaRPr/>
          </a:p>
          <a:p>
            <a:pPr indent="-317500" lvl="1" marL="914400" rtl="0" algn="l">
              <a:spcBef>
                <a:spcPts val="0"/>
              </a:spcBef>
              <a:spcAft>
                <a:spcPts val="0"/>
              </a:spcAft>
              <a:buSzPts val="1400"/>
              <a:buChar char="○"/>
            </a:pPr>
            <a:r>
              <a:rPr lang="en"/>
              <a:t>Utilizes artificial intelligence-driven navigation for uniqueness.</a:t>
            </a:r>
            <a:endParaRPr/>
          </a:p>
          <a:p>
            <a:pPr indent="-317500" lvl="1" marL="914400" rtl="0" algn="l">
              <a:spcBef>
                <a:spcPts val="0"/>
              </a:spcBef>
              <a:spcAft>
                <a:spcPts val="0"/>
              </a:spcAft>
              <a:buSzPts val="1400"/>
              <a:buChar char="○"/>
            </a:pPr>
            <a:r>
              <a:rPr lang="en"/>
              <a:t>Enhanced obstacle avoidance and data retrieval accuracy.</a:t>
            </a:r>
            <a:endParaRPr/>
          </a:p>
          <a:p>
            <a:pPr indent="-317500" lvl="1" marL="914400" rtl="0" algn="l">
              <a:spcBef>
                <a:spcPts val="0"/>
              </a:spcBef>
              <a:spcAft>
                <a:spcPts val="0"/>
              </a:spcAft>
              <a:buSzPts val="1400"/>
              <a:buChar char="○"/>
            </a:pPr>
            <a:r>
              <a:rPr lang="en"/>
              <a:t>Fast and efficient data capture for warehouse environment mapping.</a:t>
            </a:r>
            <a:endParaRPr/>
          </a:p>
          <a:p>
            <a:pPr indent="-317500" lvl="1" marL="914400" rtl="0" algn="l">
              <a:spcBef>
                <a:spcPts val="0"/>
              </a:spcBef>
              <a:spcAft>
                <a:spcPts val="0"/>
              </a:spcAft>
              <a:buSzPts val="1400"/>
              <a:buChar char="○"/>
            </a:pPr>
            <a:r>
              <a:rPr lang="en"/>
              <a:t>Scheduled mapping capabilities similar to Verity.</a:t>
            </a:r>
            <a:br>
              <a:rPr lang="en"/>
            </a:br>
            <a:endParaRPr/>
          </a:p>
          <a:p>
            <a:pPr indent="-317500" lvl="0" marL="457200" rtl="0" algn="l">
              <a:spcBef>
                <a:spcPts val="0"/>
              </a:spcBef>
              <a:spcAft>
                <a:spcPts val="0"/>
              </a:spcAft>
              <a:buSzPts val="1400"/>
              <a:buChar char="●"/>
            </a:pPr>
            <a:r>
              <a:rPr lang="en"/>
              <a:t>Drone Scan (Score: 36):</a:t>
            </a:r>
            <a:endParaRPr/>
          </a:p>
          <a:p>
            <a:pPr indent="-317500" lvl="1" marL="914400" rtl="0" algn="l">
              <a:spcBef>
                <a:spcPts val="0"/>
              </a:spcBef>
              <a:spcAft>
                <a:spcPts val="0"/>
              </a:spcAft>
              <a:buSzPts val="1400"/>
              <a:buChar char="○"/>
            </a:pPr>
            <a:r>
              <a:rPr lang="en"/>
              <a:t>Hummingbird attachment for specific drones.</a:t>
            </a:r>
            <a:endParaRPr/>
          </a:p>
          <a:p>
            <a:pPr indent="-317500" lvl="1" marL="914400" rtl="0" algn="l">
              <a:spcBef>
                <a:spcPts val="0"/>
              </a:spcBef>
              <a:spcAft>
                <a:spcPts val="0"/>
              </a:spcAft>
              <a:buSzPts val="1400"/>
              <a:buChar char="○"/>
            </a:pPr>
            <a:r>
              <a:rPr lang="en"/>
              <a:t>Simplified attachment process for inspection purposes.</a:t>
            </a:r>
            <a:endParaRPr/>
          </a:p>
          <a:p>
            <a:pPr indent="-317500" lvl="1" marL="914400" rtl="0" algn="l">
              <a:spcBef>
                <a:spcPts val="0"/>
              </a:spcBef>
              <a:spcAft>
                <a:spcPts val="0"/>
              </a:spcAft>
              <a:buSzPts val="1400"/>
              <a:buChar char="○"/>
            </a:pPr>
            <a:r>
              <a:rPr lang="en"/>
              <a:t>Inventory management barcode rate of 2 seconds per item.</a:t>
            </a:r>
            <a:endParaRPr/>
          </a:p>
          <a:p>
            <a:pPr indent="-317500" lvl="1" marL="914400" rtl="0" algn="l">
              <a:spcBef>
                <a:spcPts val="0"/>
              </a:spcBef>
              <a:spcAft>
                <a:spcPts val="0"/>
              </a:spcAft>
              <a:buSzPts val="1400"/>
              <a:buChar char="○"/>
            </a:pPr>
            <a:r>
              <a:rPr lang="en"/>
              <a:t>Pallet inspection rate of 5 seconds per unit.</a:t>
            </a:r>
            <a:endParaRPr/>
          </a:p>
          <a:p>
            <a:pPr indent="0" lvl="0" marL="0" rtl="0" algn="l">
              <a:spcBef>
                <a:spcPts val="16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1"/>
          <p:cNvSpPr txBox="1"/>
          <p:nvPr>
            <p:ph type="title"/>
          </p:nvPr>
        </p:nvSpPr>
        <p:spPr>
          <a:xfrm>
            <a:off x="371375" y="591850"/>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Why the </a:t>
            </a:r>
            <a:r>
              <a:rPr lang="en" sz="1500"/>
              <a:t>Warehouse Drone Industry is the best fit </a:t>
            </a:r>
            <a:endParaRPr sz="1500"/>
          </a:p>
        </p:txBody>
      </p:sp>
      <p:sp>
        <p:nvSpPr>
          <p:cNvPr id="805" name="Google Shape;805;p91"/>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Market Fit for Apollon:</a:t>
            </a:r>
            <a:endParaRPr/>
          </a:p>
          <a:p>
            <a:pPr indent="-317500" lvl="1" marL="914400" rtl="0" algn="l">
              <a:spcBef>
                <a:spcPts val="0"/>
              </a:spcBef>
              <a:spcAft>
                <a:spcPts val="0"/>
              </a:spcAft>
              <a:buSzPts val="1400"/>
              <a:buChar char="○"/>
            </a:pPr>
            <a:r>
              <a:rPr lang="en"/>
              <a:t>Apollon's ideal fit in the warehouse industry positions it as a potent market competitor.</a:t>
            </a:r>
            <a:endParaRPr/>
          </a:p>
          <a:p>
            <a:pPr indent="-317500" lvl="1" marL="914400" rtl="0" algn="l">
              <a:spcBef>
                <a:spcPts val="0"/>
              </a:spcBef>
              <a:spcAft>
                <a:spcPts val="0"/>
              </a:spcAft>
              <a:buSzPts val="1400"/>
              <a:buChar char="○"/>
            </a:pPr>
            <a:r>
              <a:rPr lang="en"/>
              <a:t>Ongoing industry growth provides strategic opportunities for Apollon's market entry.</a:t>
            </a:r>
            <a:br>
              <a:rPr lang="en"/>
            </a:br>
            <a:endParaRPr/>
          </a:p>
          <a:p>
            <a:pPr indent="-317500" lvl="0" marL="457200" rtl="0" algn="l">
              <a:spcBef>
                <a:spcPts val="0"/>
              </a:spcBef>
              <a:spcAft>
                <a:spcPts val="0"/>
              </a:spcAft>
              <a:buSzPts val="1400"/>
              <a:buChar char="●"/>
            </a:pPr>
            <a:r>
              <a:rPr lang="en"/>
              <a:t>Industry Growth Advantage:</a:t>
            </a:r>
            <a:endParaRPr/>
          </a:p>
          <a:p>
            <a:pPr indent="-317500" lvl="1" marL="914400" rtl="0" algn="l">
              <a:spcBef>
                <a:spcPts val="0"/>
              </a:spcBef>
              <a:spcAft>
                <a:spcPts val="0"/>
              </a:spcAft>
              <a:buSzPts val="1400"/>
              <a:buChar char="○"/>
            </a:pPr>
            <a:r>
              <a:rPr lang="en"/>
              <a:t>The dynamic growth within the warehouse sector enhances Apollon's market insertion potential.</a:t>
            </a:r>
            <a:br>
              <a:rPr lang="en"/>
            </a:br>
            <a:endParaRPr/>
          </a:p>
          <a:p>
            <a:pPr indent="-317500" lvl="0" marL="457200" rtl="0" algn="l">
              <a:spcBef>
                <a:spcPts val="0"/>
              </a:spcBef>
              <a:spcAft>
                <a:spcPts val="0"/>
              </a:spcAft>
              <a:buSzPts val="1400"/>
              <a:buChar char="●"/>
            </a:pPr>
            <a:r>
              <a:rPr lang="en"/>
              <a:t>Strategic Differentiation:</a:t>
            </a:r>
            <a:endParaRPr/>
          </a:p>
          <a:p>
            <a:pPr indent="-317500" lvl="1" marL="914400" rtl="0" algn="l">
              <a:spcBef>
                <a:spcPts val="0"/>
              </a:spcBef>
              <a:spcAft>
                <a:spcPts val="0"/>
              </a:spcAft>
              <a:buSzPts val="1400"/>
              <a:buChar char="○"/>
            </a:pPr>
            <a:r>
              <a:rPr lang="en"/>
              <a:t>The Apollon company can set themselves apart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b="0" l="11939" r="32988" t="0"/>
          <a:stretch/>
        </p:blipFill>
        <p:spPr>
          <a:xfrm>
            <a:off x="4925100" y="-6625"/>
            <a:ext cx="4246800" cy="5143500"/>
          </a:xfrm>
          <a:prstGeom prst="rect">
            <a:avLst/>
          </a:prstGeom>
          <a:noFill/>
          <a:ln>
            <a:noFill/>
          </a:ln>
        </p:spPr>
      </p:pic>
      <p:sp>
        <p:nvSpPr>
          <p:cNvPr id="269" name="Google Shape;269;p29"/>
          <p:cNvSpPr txBox="1"/>
          <p:nvPr>
            <p:ph type="title"/>
          </p:nvPr>
        </p:nvSpPr>
        <p:spPr>
          <a:xfrm>
            <a:off x="0" y="477425"/>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Environmental Monitoring</a:t>
            </a:r>
            <a:endParaRPr sz="2000">
              <a:latin typeface="Montserrat"/>
              <a:ea typeface="Montserrat"/>
              <a:cs typeface="Montserrat"/>
              <a:sym typeface="Montserrat"/>
            </a:endParaRPr>
          </a:p>
        </p:txBody>
      </p:sp>
      <p:sp>
        <p:nvSpPr>
          <p:cNvPr id="270" name="Google Shape;270;p29"/>
          <p:cNvSpPr txBox="1"/>
          <p:nvPr>
            <p:ph idx="1" type="subTitle"/>
          </p:nvPr>
        </p:nvSpPr>
        <p:spPr>
          <a:xfrm>
            <a:off x="249300" y="1113650"/>
            <a:ext cx="4537500" cy="312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See any changes in environment, mapping environments</a:t>
            </a:r>
            <a:endParaRPr/>
          </a:p>
          <a:p>
            <a:pPr indent="-317500" lvl="0" marL="457200" rtl="0" algn="l">
              <a:spcBef>
                <a:spcPts val="1000"/>
              </a:spcBef>
              <a:spcAft>
                <a:spcPts val="0"/>
              </a:spcAft>
              <a:buSzPts val="1400"/>
              <a:buChar char="●"/>
            </a:pPr>
            <a:r>
              <a:rPr lang="en"/>
              <a:t>Multispectral imaging allows drones to capture various images in different bands of the electromagnetic spectrum which in turn allows for an analysis of the environment</a:t>
            </a:r>
            <a:endParaRPr/>
          </a:p>
          <a:p>
            <a:pPr indent="-317500" lvl="0" marL="457200" rtl="0" algn="l">
              <a:spcBef>
                <a:spcPts val="1000"/>
              </a:spcBef>
              <a:spcAft>
                <a:spcPts val="0"/>
              </a:spcAft>
              <a:buSzPts val="1400"/>
              <a:buChar char="●"/>
            </a:pPr>
            <a:r>
              <a:rPr lang="en"/>
              <a:t>Issues:</a:t>
            </a:r>
            <a:endParaRPr/>
          </a:p>
          <a:p>
            <a:pPr indent="-317500" lvl="1" marL="914400" rtl="0" algn="l">
              <a:spcBef>
                <a:spcPts val="1000"/>
              </a:spcBef>
              <a:spcAft>
                <a:spcPts val="0"/>
              </a:spcAft>
              <a:buSzPts val="1400"/>
              <a:buChar char="○"/>
            </a:pPr>
            <a:r>
              <a:rPr lang="en"/>
              <a:t>Potential negative environmental impact</a:t>
            </a:r>
            <a:endParaRPr/>
          </a:p>
          <a:p>
            <a:pPr indent="0" lvl="0" marL="0" rtl="0" algn="l">
              <a:spcBef>
                <a:spcPts val="1600"/>
              </a:spcBef>
              <a:spcAft>
                <a:spcPts val="1000"/>
              </a:spcAft>
              <a:buNone/>
            </a:pPr>
            <a:r>
              <a:t/>
            </a:r>
            <a:endParaRPr/>
          </a:p>
        </p:txBody>
      </p:sp>
      <p:grpSp>
        <p:nvGrpSpPr>
          <p:cNvPr id="271" name="Google Shape;271;p29"/>
          <p:cNvGrpSpPr/>
          <p:nvPr/>
        </p:nvGrpSpPr>
        <p:grpSpPr>
          <a:xfrm flipH="1">
            <a:off x="8221050" y="2708050"/>
            <a:ext cx="670525" cy="3239750"/>
            <a:chOff x="146675" y="378750"/>
            <a:chExt cx="670525" cy="3239750"/>
          </a:xfrm>
        </p:grpSpPr>
        <p:sp>
          <p:nvSpPr>
            <p:cNvPr id="272" name="Google Shape;272;p29"/>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2"/>
          <p:cNvSpPr txBox="1"/>
          <p:nvPr>
            <p:ph type="title"/>
          </p:nvPr>
        </p:nvSpPr>
        <p:spPr>
          <a:xfrm>
            <a:off x="725850" y="2325550"/>
            <a:ext cx="45021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Warehouse Drone Industry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3"/>
          <p:cNvSpPr txBox="1"/>
          <p:nvPr>
            <p:ph type="title"/>
          </p:nvPr>
        </p:nvSpPr>
        <p:spPr>
          <a:xfrm>
            <a:off x="3934925" y="3112550"/>
            <a:ext cx="55089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Constraints and Technical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4"/>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Segmentation</a:t>
            </a:r>
            <a:endParaRPr/>
          </a:p>
        </p:txBody>
      </p:sp>
      <p:sp>
        <p:nvSpPr>
          <p:cNvPr id="821" name="Google Shape;821;p94"/>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SzPts val="1400"/>
              <a:buChar char="○"/>
            </a:pPr>
            <a:r>
              <a:rPr lang="en" sz="1300"/>
              <a:t>Typically, smaller warehouses are used as storage facilities and larger warehouses provide easy access to highways and loading docks. </a:t>
            </a:r>
            <a:br>
              <a:rPr lang="en" sz="1300"/>
            </a:br>
            <a:endParaRPr sz="1300"/>
          </a:p>
          <a:p>
            <a:pPr indent="-311150" lvl="1" marL="914400" rtl="0" algn="l">
              <a:spcBef>
                <a:spcPts val="0"/>
              </a:spcBef>
              <a:spcAft>
                <a:spcPts val="0"/>
              </a:spcAft>
              <a:buSzPts val="1300"/>
              <a:buChar char="○"/>
            </a:pPr>
            <a:r>
              <a:rPr lang="en" sz="1300"/>
              <a:t>In North America, the largest ports are in Los Angeles, Long Beach, New York and New Jersey, Georgia (more specifically Savannah and Brunswick), Seattle-Tacoma, Houston, Oakland, South Carolina, Port Metro Vancouver,  and Virginia. </a:t>
            </a:r>
            <a:br>
              <a:rPr lang="en" sz="1300"/>
            </a:br>
            <a:endParaRPr sz="1300"/>
          </a:p>
          <a:p>
            <a:pPr indent="-311150" lvl="1" marL="914400" rtl="0" algn="l">
              <a:spcBef>
                <a:spcPts val="0"/>
              </a:spcBef>
              <a:spcAft>
                <a:spcPts val="0"/>
              </a:spcAft>
              <a:buSzPts val="1300"/>
              <a:buChar char="○"/>
            </a:pPr>
            <a:r>
              <a:rPr lang="en" sz="1300"/>
              <a:t>Skydio’s price of $999 can serve as a benchmark</a:t>
            </a:r>
            <a:br>
              <a:rPr lang="en" sz="1300"/>
            </a:br>
            <a:endParaRPr sz="1300"/>
          </a:p>
          <a:p>
            <a:pPr indent="-311150" lvl="1" marL="914400" rtl="0" algn="l">
              <a:spcBef>
                <a:spcPts val="0"/>
              </a:spcBef>
              <a:spcAft>
                <a:spcPts val="0"/>
              </a:spcAft>
              <a:buSzPts val="1300"/>
              <a:buChar char="○"/>
            </a:pPr>
            <a:r>
              <a:rPr lang="en" sz="1300"/>
              <a:t>any industry that has to do with fulfillment, picking, packing, and fulfilling orders may benefit from drones.</a:t>
            </a:r>
            <a:br>
              <a:rPr lang="en" sz="1300"/>
            </a:br>
            <a:endParaRPr sz="1300"/>
          </a:p>
          <a:p>
            <a:pPr indent="-311150" lvl="1" marL="914400" rtl="0" algn="l">
              <a:spcBef>
                <a:spcPts val="0"/>
              </a:spcBef>
              <a:spcAft>
                <a:spcPts val="0"/>
              </a:spcAft>
              <a:buSzPts val="1300"/>
              <a:buChar char="○"/>
            </a:pPr>
            <a:r>
              <a:rPr lang="en" sz="1300"/>
              <a:t>inventory accuracy is important in, “supply chain management and retail, as it directly impacts the efficiency of operations, customer satisfaction, and financial performance.” </a:t>
            </a:r>
            <a:endParaRPr sz="1300"/>
          </a:p>
          <a:p>
            <a:pPr indent="0" lvl="0" marL="914400" rtl="0" algn="l">
              <a:spcBef>
                <a:spcPts val="1600"/>
              </a:spcBef>
              <a:spcAft>
                <a:spcPts val="0"/>
              </a:spcAft>
              <a:buNone/>
            </a:pPr>
            <a:r>
              <a:t/>
            </a:r>
            <a:endParaRPr sz="13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5"/>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827" name="Google Shape;827;p95"/>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1150" lvl="1" marL="914400" rtl="0" algn="l">
              <a:spcBef>
                <a:spcPts val="0"/>
              </a:spcBef>
              <a:spcAft>
                <a:spcPts val="0"/>
              </a:spcAft>
              <a:buSzPts val="1300"/>
              <a:buChar char="○"/>
            </a:pPr>
            <a:r>
              <a:rPr lang="en" sz="1300"/>
              <a:t>The FAA does not regulate the usage of drones in an indoor setting </a:t>
            </a:r>
            <a:br>
              <a:rPr lang="en" sz="1300"/>
            </a:br>
            <a:endParaRPr sz="1300"/>
          </a:p>
          <a:p>
            <a:pPr indent="-311150" lvl="1" marL="914400" rtl="0" algn="l">
              <a:spcBef>
                <a:spcPts val="0"/>
              </a:spcBef>
              <a:spcAft>
                <a:spcPts val="0"/>
              </a:spcAft>
              <a:buSzPts val="1300"/>
              <a:buChar char="○"/>
            </a:pPr>
            <a:r>
              <a:rPr lang="en" sz="1300"/>
              <a:t>In order to use drones autonomously beyond the visual line of sight, operators need to have a waiver from the FAA</a:t>
            </a:r>
            <a:br>
              <a:rPr lang="en" sz="1300"/>
            </a:br>
            <a:endParaRPr sz="1300"/>
          </a:p>
          <a:p>
            <a:pPr indent="-311150" lvl="1" marL="914400" rtl="0" algn="l">
              <a:spcBef>
                <a:spcPts val="0"/>
              </a:spcBef>
              <a:spcAft>
                <a:spcPts val="0"/>
              </a:spcAft>
              <a:buSzPts val="1300"/>
              <a:buChar char="○"/>
            </a:pPr>
            <a:r>
              <a:rPr lang="en" sz="1300"/>
              <a:t>Safety issues:</a:t>
            </a:r>
            <a:endParaRPr sz="1300"/>
          </a:p>
          <a:p>
            <a:pPr indent="-311150" lvl="2" marL="1371600" rtl="0" algn="l">
              <a:spcBef>
                <a:spcPts val="0"/>
              </a:spcBef>
              <a:spcAft>
                <a:spcPts val="0"/>
              </a:spcAft>
              <a:buSzPts val="1300"/>
              <a:buChar char="■"/>
            </a:pPr>
            <a:r>
              <a:rPr lang="en" sz="1300"/>
              <a:t>Risk of flying into people</a:t>
            </a:r>
            <a:endParaRPr sz="1300"/>
          </a:p>
          <a:p>
            <a:pPr indent="-311150" lvl="2" marL="1371600" rtl="0" algn="l">
              <a:spcBef>
                <a:spcPts val="0"/>
              </a:spcBef>
              <a:spcAft>
                <a:spcPts val="0"/>
              </a:spcAft>
              <a:buSzPts val="1300"/>
              <a:buChar char="■"/>
            </a:pPr>
            <a:r>
              <a:rPr lang="en" sz="1300"/>
              <a:t>damage to machinery</a:t>
            </a:r>
            <a:endParaRPr sz="1300"/>
          </a:p>
          <a:p>
            <a:pPr indent="-311150" lvl="2" marL="1371600" rtl="0" algn="l">
              <a:spcBef>
                <a:spcPts val="0"/>
              </a:spcBef>
              <a:spcAft>
                <a:spcPts val="0"/>
              </a:spcAft>
              <a:buSzPts val="1300"/>
              <a:buChar char="■"/>
            </a:pPr>
            <a:r>
              <a:rPr lang="en" sz="1300"/>
              <a:t>interference between signals </a:t>
            </a:r>
            <a:br>
              <a:rPr lang="en" sz="1300"/>
            </a:br>
            <a:endParaRPr sz="1300"/>
          </a:p>
          <a:p>
            <a:pPr indent="-311150" lvl="1" marL="914400" rtl="0" algn="l">
              <a:spcBef>
                <a:spcPts val="0"/>
              </a:spcBef>
              <a:spcAft>
                <a:spcPts val="0"/>
              </a:spcAft>
              <a:buSzPts val="1300"/>
              <a:buChar char="○"/>
            </a:pPr>
            <a:r>
              <a:rPr lang="en" sz="1300"/>
              <a:t>What makes a drone considered safe:</a:t>
            </a:r>
            <a:endParaRPr sz="1300"/>
          </a:p>
          <a:p>
            <a:pPr indent="-311150" lvl="2" marL="1371600" rtl="0" algn="l">
              <a:spcBef>
                <a:spcPts val="0"/>
              </a:spcBef>
              <a:spcAft>
                <a:spcPts val="0"/>
              </a:spcAft>
              <a:buSzPts val="1300"/>
              <a:buChar char="■"/>
            </a:pPr>
            <a:r>
              <a:rPr lang="en" sz="1300"/>
              <a:t>Propeller guards</a:t>
            </a:r>
            <a:endParaRPr sz="1300"/>
          </a:p>
          <a:p>
            <a:pPr indent="-311150" lvl="2" marL="1371600" rtl="0" algn="l">
              <a:spcBef>
                <a:spcPts val="0"/>
              </a:spcBef>
              <a:spcAft>
                <a:spcPts val="0"/>
              </a:spcAft>
              <a:buSzPts val="1300"/>
              <a:buChar char="■"/>
            </a:pPr>
            <a:r>
              <a:rPr lang="en" sz="1300"/>
              <a:t>Plastic </a:t>
            </a:r>
            <a:r>
              <a:rPr lang="en" sz="1300"/>
              <a:t>propellers</a:t>
            </a:r>
            <a:endParaRPr sz="1300"/>
          </a:p>
          <a:p>
            <a:pPr indent="-311150" lvl="2" marL="1371600" rtl="0" algn="l">
              <a:spcBef>
                <a:spcPts val="0"/>
              </a:spcBef>
              <a:spcAft>
                <a:spcPts val="0"/>
              </a:spcAft>
              <a:buSzPts val="1300"/>
              <a:buChar char="■"/>
            </a:pPr>
            <a:r>
              <a:rPr lang="en" sz="1300"/>
              <a:t>Safety signs</a:t>
            </a:r>
            <a:endParaRPr sz="1300"/>
          </a:p>
          <a:p>
            <a:pPr indent="0" lvl="0" marL="0" rtl="0" algn="l">
              <a:spcBef>
                <a:spcPts val="1600"/>
              </a:spcBef>
              <a:spcAft>
                <a:spcPts val="0"/>
              </a:spcAft>
              <a:buNone/>
            </a:pPr>
            <a:r>
              <a:t/>
            </a:r>
            <a:endParaRPr sz="1300"/>
          </a:p>
          <a:p>
            <a:pPr indent="0" lvl="0" marL="914400" rtl="0" algn="l">
              <a:spcBef>
                <a:spcPts val="0"/>
              </a:spcBef>
              <a:spcAft>
                <a:spcPts val="0"/>
              </a:spcAft>
              <a:buNone/>
            </a:pPr>
            <a:r>
              <a:t/>
            </a:r>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6"/>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Repetitive</a:t>
            </a:r>
            <a:r>
              <a:rPr lang="en"/>
              <a:t> Injury Findings</a:t>
            </a:r>
            <a:endParaRPr/>
          </a:p>
        </p:txBody>
      </p:sp>
      <p:sp>
        <p:nvSpPr>
          <p:cNvPr id="833" name="Google Shape;833;p96"/>
          <p:cNvSpPr txBox="1"/>
          <p:nvPr>
            <p:ph idx="1" type="body"/>
          </p:nvPr>
        </p:nvSpPr>
        <p:spPr>
          <a:xfrm>
            <a:off x="540000" y="1056575"/>
            <a:ext cx="8064000" cy="3546900"/>
          </a:xfrm>
          <a:prstGeom prst="rect">
            <a:avLst/>
          </a:prstGeom>
        </p:spPr>
        <p:txBody>
          <a:bodyPr anchorCtr="0" anchor="t" bIns="91425" lIns="91425" spcFirstLastPara="1" rIns="91425" wrap="square" tIns="91425">
            <a:noAutofit/>
          </a:bodyPr>
          <a:lstStyle/>
          <a:p>
            <a:pPr indent="-311150" lvl="1" marL="914400" rtl="0" algn="l">
              <a:spcBef>
                <a:spcPts val="0"/>
              </a:spcBef>
              <a:spcAft>
                <a:spcPts val="0"/>
              </a:spcAft>
              <a:buSzPts val="1300"/>
              <a:buChar char="○"/>
            </a:pPr>
            <a:r>
              <a:rPr lang="en" sz="1300"/>
              <a:t>Using Drones for Cycle Counting</a:t>
            </a:r>
            <a:endParaRPr sz="1300"/>
          </a:p>
          <a:p>
            <a:pPr indent="-311150" lvl="2" marL="1371600" rtl="0" algn="l">
              <a:spcBef>
                <a:spcPts val="0"/>
              </a:spcBef>
              <a:spcAft>
                <a:spcPts val="0"/>
              </a:spcAft>
              <a:buSzPts val="1300"/>
              <a:buChar char="■"/>
            </a:pPr>
            <a:r>
              <a:rPr lang="en" sz="1300"/>
              <a:t>Decreases the need for workers in repetitive tasks.</a:t>
            </a:r>
            <a:endParaRPr sz="1300"/>
          </a:p>
          <a:p>
            <a:pPr indent="-311150" lvl="2" marL="1371600" rtl="0" algn="l">
              <a:spcBef>
                <a:spcPts val="0"/>
              </a:spcBef>
              <a:spcAft>
                <a:spcPts val="0"/>
              </a:spcAft>
              <a:buSzPts val="1300"/>
              <a:buChar char="■"/>
            </a:pPr>
            <a:r>
              <a:rPr lang="en" sz="1300"/>
              <a:t>Significantly reduces the risk of injuries from repetitive motion.</a:t>
            </a:r>
            <a:endParaRPr sz="1300"/>
          </a:p>
          <a:p>
            <a:pPr indent="-311150" lvl="2" marL="1371600" rtl="0" algn="l">
              <a:spcBef>
                <a:spcPts val="0"/>
              </a:spcBef>
              <a:spcAft>
                <a:spcPts val="0"/>
              </a:spcAft>
              <a:buSzPts val="1300"/>
              <a:buChar char="■"/>
            </a:pPr>
            <a:r>
              <a:rPr lang="en" sz="1300"/>
              <a:t>Enhances operational efficiency and leads to substantial cost savings. </a:t>
            </a:r>
            <a:endParaRPr sz="1300"/>
          </a:p>
          <a:p>
            <a:pPr indent="-311150" lvl="2" marL="1371600" rtl="0" algn="l">
              <a:spcBef>
                <a:spcPts val="0"/>
              </a:spcBef>
              <a:spcAft>
                <a:spcPts val="0"/>
              </a:spcAft>
              <a:buSzPts val="1300"/>
              <a:buChar char="■"/>
            </a:pPr>
            <a:r>
              <a:rPr lang="en" sz="1300"/>
              <a:t>A single drone can replace a team of cycle counters</a:t>
            </a:r>
            <a:endParaRPr sz="1300"/>
          </a:p>
          <a:p>
            <a:pPr indent="-311150" lvl="3" marL="1828800" rtl="0" algn="l">
              <a:spcBef>
                <a:spcPts val="0"/>
              </a:spcBef>
              <a:spcAft>
                <a:spcPts val="0"/>
              </a:spcAft>
              <a:buSzPts val="1300"/>
              <a:buChar char="●"/>
            </a:pPr>
            <a:r>
              <a:rPr lang="en" sz="1300"/>
              <a:t>Broken down in research discoveries</a:t>
            </a:r>
            <a:endParaRPr sz="1300"/>
          </a:p>
          <a:p>
            <a:pPr indent="0" lvl="0" marL="0" rtl="0" algn="l">
              <a:spcBef>
                <a:spcPts val="1600"/>
              </a:spcBef>
              <a:spcAft>
                <a:spcPts val="0"/>
              </a:spcAft>
              <a:buNone/>
            </a:pPr>
            <a:r>
              <a:t/>
            </a:r>
            <a:endParaRPr sz="1300"/>
          </a:p>
          <a:p>
            <a:pPr indent="-311150" lvl="1" marL="914400" rtl="0" algn="l">
              <a:spcBef>
                <a:spcPts val="0"/>
              </a:spcBef>
              <a:spcAft>
                <a:spcPts val="0"/>
              </a:spcAft>
              <a:buSzPts val="1300"/>
              <a:buChar char="○"/>
            </a:pPr>
            <a:r>
              <a:rPr lang="en" sz="1300"/>
              <a:t>Statistics (OSHA, 201</a:t>
            </a:r>
            <a:r>
              <a:rPr lang="en" sz="1300"/>
              <a:t>2) </a:t>
            </a:r>
            <a:endParaRPr sz="1300"/>
          </a:p>
          <a:p>
            <a:pPr indent="-311150" lvl="2" marL="1371600" rtl="0" algn="l">
              <a:spcBef>
                <a:spcPts val="0"/>
              </a:spcBef>
              <a:spcAft>
                <a:spcPts val="0"/>
              </a:spcAft>
              <a:buSzPts val="1300"/>
              <a:buChar char="■"/>
            </a:pPr>
            <a:r>
              <a:rPr lang="en" sz="1300"/>
              <a:t>Repetitive motion injuries: 3.0 incidents per 10,000 workers.</a:t>
            </a:r>
            <a:endParaRPr sz="1300"/>
          </a:p>
          <a:p>
            <a:pPr indent="-311150" lvl="2" marL="1371600" rtl="0" algn="l">
              <a:spcBef>
                <a:spcPts val="0"/>
              </a:spcBef>
              <a:spcAft>
                <a:spcPts val="0"/>
              </a:spcAft>
              <a:buSzPts val="1300"/>
              <a:buChar char="■"/>
            </a:pPr>
            <a:r>
              <a:rPr lang="en" sz="1300"/>
              <a:t>Overexertion injuries: 12.5 incidents per 10,000 workers.</a:t>
            </a:r>
            <a:endParaRPr sz="1300"/>
          </a:p>
          <a:p>
            <a:pPr indent="-311150" lvl="2" marL="1371600" rtl="0" algn="l">
              <a:spcBef>
                <a:spcPts val="0"/>
              </a:spcBef>
              <a:spcAft>
                <a:spcPts val="0"/>
              </a:spcAft>
              <a:buSzPts val="1300"/>
              <a:buChar char="■"/>
            </a:pPr>
            <a:r>
              <a:rPr lang="en" sz="1300"/>
              <a:t>Repetitive motion often contributes to overexertion cases.</a:t>
            </a:r>
            <a:endParaRPr sz="1300"/>
          </a:p>
          <a:p>
            <a:pPr indent="0" lvl="0" marL="0" rtl="0" algn="l">
              <a:spcBef>
                <a:spcPts val="1600"/>
              </a:spcBef>
              <a:spcAft>
                <a:spcPts val="0"/>
              </a:spcAft>
              <a:buNone/>
            </a:pPr>
            <a:r>
              <a:t/>
            </a:r>
            <a:endParaRPr sz="1300"/>
          </a:p>
          <a:p>
            <a:pPr indent="0" lvl="0" marL="914400" rtl="0" algn="l">
              <a:spcBef>
                <a:spcPts val="0"/>
              </a:spcBef>
              <a:spcAft>
                <a:spcPts val="0"/>
              </a:spcAft>
              <a:buNone/>
            </a:pPr>
            <a:r>
              <a:t/>
            </a:r>
            <a:endParaRPr sz="13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7"/>
          <p:cNvSpPr txBox="1"/>
          <p:nvPr>
            <p:ph type="title"/>
          </p:nvPr>
        </p:nvSpPr>
        <p:spPr>
          <a:xfrm>
            <a:off x="725850" y="2325550"/>
            <a:ext cx="57573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Discovery Findings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8"/>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Customer Discovery Findings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844" name="Google Shape;844;p98"/>
          <p:cNvSpPr txBox="1"/>
          <p:nvPr>
            <p:ph idx="1" type="body"/>
          </p:nvPr>
        </p:nvSpPr>
        <p:spPr>
          <a:xfrm>
            <a:off x="-57238" y="905058"/>
            <a:ext cx="8064000" cy="3546900"/>
          </a:xfrm>
          <a:prstGeom prst="rect">
            <a:avLst/>
          </a:prstGeom>
        </p:spPr>
        <p:txBody>
          <a:bodyPr anchorCtr="0" anchor="t" bIns="91425" lIns="91425" spcFirstLastPara="1" rIns="91425" wrap="square" tIns="91425">
            <a:noAutofit/>
          </a:bodyPr>
          <a:lstStyle/>
          <a:p>
            <a:pPr indent="-311150" lvl="1" marL="914400" rtl="0" algn="l">
              <a:spcBef>
                <a:spcPts val="0"/>
              </a:spcBef>
              <a:spcAft>
                <a:spcPts val="0"/>
              </a:spcAft>
              <a:buSzPts val="1300"/>
              <a:buChar char="○"/>
            </a:pPr>
            <a:r>
              <a:rPr lang="en" sz="1300"/>
              <a:t>Common Theme: Cost as a Determining Factor:</a:t>
            </a:r>
            <a:endParaRPr sz="1300"/>
          </a:p>
          <a:p>
            <a:pPr indent="-311150" lvl="2" marL="1371600" rtl="0" algn="l">
              <a:spcBef>
                <a:spcPts val="0"/>
              </a:spcBef>
              <a:spcAft>
                <a:spcPts val="0"/>
              </a:spcAft>
              <a:buSzPts val="1300"/>
              <a:buChar char="■"/>
            </a:pPr>
            <a:r>
              <a:rPr lang="en" sz="1300"/>
              <a:t>Cost is a significant factor influencing the decision on drone adoption in warehouses.</a:t>
            </a:r>
            <a:endParaRPr sz="1300"/>
          </a:p>
          <a:p>
            <a:pPr indent="-311150" lvl="2" marL="1371600" rtl="0" algn="l">
              <a:spcBef>
                <a:spcPts val="0"/>
              </a:spcBef>
              <a:spcAft>
                <a:spcPts val="0"/>
              </a:spcAft>
              <a:buSzPts val="1300"/>
              <a:buChar char="■"/>
            </a:pPr>
            <a:r>
              <a:rPr lang="en" sz="1300"/>
              <a:t>Cost of drones, services, space expansion, and staff training, are critical in the decision-making process.</a:t>
            </a:r>
            <a:br>
              <a:rPr lang="en" sz="1300"/>
            </a:br>
            <a:endParaRPr sz="1300"/>
          </a:p>
          <a:p>
            <a:pPr indent="-311150" lvl="1" marL="914400" rtl="0" algn="l">
              <a:spcBef>
                <a:spcPts val="0"/>
              </a:spcBef>
              <a:spcAft>
                <a:spcPts val="0"/>
              </a:spcAft>
              <a:buSzPts val="1300"/>
              <a:buChar char="○"/>
            </a:pPr>
            <a:r>
              <a:rPr lang="en" sz="1300"/>
              <a:t>Fulfillment World in Pico Rivera:</a:t>
            </a:r>
            <a:endParaRPr sz="1300"/>
          </a:p>
          <a:p>
            <a:pPr indent="-311150" lvl="2" marL="1371600" rtl="0" algn="l">
              <a:spcBef>
                <a:spcPts val="0"/>
              </a:spcBef>
              <a:spcAft>
                <a:spcPts val="0"/>
              </a:spcAft>
              <a:buSzPts val="1300"/>
              <a:buChar char="■"/>
            </a:pPr>
            <a:r>
              <a:rPr lang="en" sz="1300"/>
              <a:t>Warehouse does not currently use drones due to suspected budget constraints.</a:t>
            </a:r>
            <a:endParaRPr sz="1300"/>
          </a:p>
          <a:p>
            <a:pPr indent="-311150" lvl="2" marL="1371600" rtl="0" algn="l">
              <a:spcBef>
                <a:spcPts val="0"/>
              </a:spcBef>
              <a:spcAft>
                <a:spcPts val="0"/>
              </a:spcAft>
              <a:buSzPts val="1300"/>
              <a:buChar char="■"/>
            </a:pPr>
            <a:r>
              <a:rPr lang="en" sz="1300"/>
              <a:t>Expresses significant interest in drone implementation for safety and efficiency, particularly for inspecting high racks.</a:t>
            </a:r>
            <a:br>
              <a:rPr lang="en" sz="1300"/>
            </a:br>
            <a:endParaRPr sz="1300"/>
          </a:p>
          <a:p>
            <a:pPr indent="-311150" lvl="1" marL="914400" rtl="0" algn="l">
              <a:spcBef>
                <a:spcPts val="0"/>
              </a:spcBef>
              <a:spcAft>
                <a:spcPts val="0"/>
              </a:spcAft>
              <a:buSzPts val="1300"/>
              <a:buChar char="○"/>
            </a:pPr>
            <a:r>
              <a:rPr lang="en" sz="1300"/>
              <a:t>Cal Poly Pomona Alumni Insights:</a:t>
            </a:r>
            <a:endParaRPr sz="1300"/>
          </a:p>
          <a:p>
            <a:pPr indent="-311150" lvl="2" marL="1371600" rtl="0" algn="l">
              <a:spcBef>
                <a:spcPts val="0"/>
              </a:spcBef>
              <a:spcAft>
                <a:spcPts val="0"/>
              </a:spcAft>
              <a:buSzPts val="1300"/>
              <a:buChar char="■"/>
            </a:pPr>
            <a:r>
              <a:rPr lang="en" sz="1300"/>
              <a:t>Safety concerns, costs, and training as reasons for not using drones.</a:t>
            </a:r>
            <a:endParaRPr sz="1300"/>
          </a:p>
          <a:p>
            <a:pPr indent="-311150" lvl="2" marL="1371600" rtl="0" algn="l">
              <a:spcBef>
                <a:spcPts val="0"/>
              </a:spcBef>
              <a:spcAft>
                <a:spcPts val="0"/>
              </a:spcAft>
              <a:buSzPts val="1300"/>
              <a:buChar char="■"/>
            </a:pPr>
            <a:r>
              <a:rPr lang="en" sz="1300"/>
              <a:t>Believes drones could provide benefits in saving ground space and reaching difficult-to-access areas but acknowledges cost challenges.</a:t>
            </a:r>
            <a:endParaRPr sz="1300"/>
          </a:p>
          <a:p>
            <a:pPr indent="0" lvl="0" marL="914400" rtl="0" algn="l">
              <a:spcBef>
                <a:spcPts val="1600"/>
              </a:spcBef>
              <a:spcAft>
                <a:spcPts val="0"/>
              </a:spcAft>
              <a:buNone/>
            </a:pPr>
            <a:r>
              <a:t/>
            </a:r>
            <a:endParaRPr sz="1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9"/>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Customer Discovery Findings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850" name="Google Shape;850;p99"/>
          <p:cNvSpPr txBox="1"/>
          <p:nvPr>
            <p:ph idx="1" type="body"/>
          </p:nvPr>
        </p:nvSpPr>
        <p:spPr>
          <a:xfrm>
            <a:off x="-57238" y="905058"/>
            <a:ext cx="8064000" cy="3546900"/>
          </a:xfrm>
          <a:prstGeom prst="rect">
            <a:avLst/>
          </a:prstGeom>
        </p:spPr>
        <p:txBody>
          <a:bodyPr anchorCtr="0" anchor="t" bIns="91425" lIns="91425" spcFirstLastPara="1" rIns="91425" wrap="square" tIns="91425">
            <a:noAutofit/>
          </a:bodyPr>
          <a:lstStyle/>
          <a:p>
            <a:pPr indent="-311150" lvl="1" marL="914400" rtl="0" algn="l">
              <a:spcBef>
                <a:spcPts val="0"/>
              </a:spcBef>
              <a:spcAft>
                <a:spcPts val="0"/>
              </a:spcAft>
              <a:buSzPts val="1300"/>
              <a:buChar char="○"/>
            </a:pPr>
            <a:r>
              <a:rPr b="1" lang="en" sz="1300"/>
              <a:t>RFID's Growing Importance</a:t>
            </a:r>
            <a:endParaRPr sz="1300"/>
          </a:p>
          <a:p>
            <a:pPr indent="-311150" lvl="2" marL="1371600" rtl="0" algn="l">
              <a:spcBef>
                <a:spcPts val="0"/>
              </a:spcBef>
              <a:spcAft>
                <a:spcPts val="0"/>
              </a:spcAft>
              <a:buSzPts val="1300"/>
              <a:buChar char="■"/>
            </a:pPr>
            <a:r>
              <a:rPr lang="en" sz="1300"/>
              <a:t>RFID crucial for modern warehousing practices.</a:t>
            </a:r>
            <a:endParaRPr sz="1300"/>
          </a:p>
          <a:p>
            <a:pPr indent="-311150" lvl="2" marL="1371600" rtl="0" algn="l">
              <a:spcBef>
                <a:spcPts val="0"/>
              </a:spcBef>
              <a:spcAft>
                <a:spcPts val="0"/>
              </a:spcAft>
              <a:buSzPts val="1300"/>
              <a:buChar char="■"/>
            </a:pPr>
            <a:r>
              <a:rPr lang="en" sz="1300"/>
              <a:t>Retail giants like Walmart and Macy's mandate RFID.</a:t>
            </a:r>
            <a:endParaRPr sz="1300"/>
          </a:p>
          <a:p>
            <a:pPr indent="-311150" lvl="2" marL="1371600" rtl="0" algn="l">
              <a:spcBef>
                <a:spcPts val="0"/>
              </a:spcBef>
              <a:spcAft>
                <a:spcPts val="0"/>
              </a:spcAft>
              <a:buSzPts val="1300"/>
              <a:buChar char="■"/>
            </a:pPr>
            <a:r>
              <a:rPr lang="en" sz="1300"/>
              <a:t>Adapting to advanced systems is essential.</a:t>
            </a:r>
            <a:endParaRPr sz="1300"/>
          </a:p>
          <a:p>
            <a:pPr indent="-311150" lvl="1" marL="914400" rtl="0" algn="l">
              <a:spcBef>
                <a:spcPts val="0"/>
              </a:spcBef>
              <a:spcAft>
                <a:spcPts val="0"/>
              </a:spcAft>
              <a:buSzPts val="1300"/>
              <a:buChar char="○"/>
            </a:pPr>
            <a:r>
              <a:rPr b="1" lang="en" sz="1300"/>
              <a:t>Dave's Enthusiasm and Market Gap</a:t>
            </a:r>
            <a:endParaRPr sz="1300"/>
          </a:p>
          <a:p>
            <a:pPr indent="-311150" lvl="2" marL="1371600" rtl="0" algn="l">
              <a:spcBef>
                <a:spcPts val="0"/>
              </a:spcBef>
              <a:spcAft>
                <a:spcPts val="0"/>
              </a:spcAft>
              <a:buSzPts val="1300"/>
              <a:buChar char="■"/>
            </a:pPr>
            <a:r>
              <a:rPr lang="en" sz="1300"/>
              <a:t>Dave's excitement about drone integration highlights potential.</a:t>
            </a:r>
            <a:endParaRPr sz="1300"/>
          </a:p>
          <a:p>
            <a:pPr indent="-311150" lvl="2" marL="1371600" rtl="0" algn="l">
              <a:spcBef>
                <a:spcPts val="0"/>
              </a:spcBef>
              <a:spcAft>
                <a:spcPts val="0"/>
              </a:spcAft>
              <a:buSzPts val="1300"/>
              <a:buChar char="■"/>
            </a:pPr>
            <a:r>
              <a:rPr lang="en" sz="1300"/>
              <a:t>Reveals a gap in current market offerings.</a:t>
            </a:r>
            <a:endParaRPr sz="1300"/>
          </a:p>
          <a:p>
            <a:pPr indent="-311150" lvl="1" marL="914400" rtl="0" algn="l">
              <a:spcBef>
                <a:spcPts val="0"/>
              </a:spcBef>
              <a:spcAft>
                <a:spcPts val="0"/>
              </a:spcAft>
              <a:buSzPts val="1300"/>
              <a:buChar char="○"/>
            </a:pPr>
            <a:r>
              <a:rPr b="1" lang="en" sz="1300"/>
              <a:t>The </a:t>
            </a:r>
            <a:r>
              <a:rPr b="1" lang="en" sz="1300"/>
              <a:t>Id</a:t>
            </a:r>
            <a:r>
              <a:rPr b="1" lang="en" sz="1300"/>
              <a:t>eal Product</a:t>
            </a:r>
            <a:endParaRPr b="1" sz="1300"/>
          </a:p>
          <a:p>
            <a:pPr indent="-311150" lvl="2" marL="1371600" rtl="0" algn="l">
              <a:spcBef>
                <a:spcPts val="0"/>
              </a:spcBef>
              <a:spcAft>
                <a:spcPts val="0"/>
              </a:spcAft>
              <a:buSzPts val="1300"/>
              <a:buChar char="■"/>
            </a:pPr>
            <a:r>
              <a:rPr lang="en" sz="1300"/>
              <a:t>Drone-based solution for RFID-equipped cycle counting.</a:t>
            </a:r>
            <a:endParaRPr sz="1300"/>
          </a:p>
          <a:p>
            <a:pPr indent="-311150" lvl="2" marL="1371600" rtl="0" algn="l">
              <a:spcBef>
                <a:spcPts val="0"/>
              </a:spcBef>
              <a:spcAft>
                <a:spcPts val="0"/>
              </a:spcAft>
              <a:buSzPts val="1300"/>
              <a:buChar char="■"/>
            </a:pPr>
            <a:r>
              <a:rPr lang="en" sz="1300"/>
              <a:t>Automates and enhances accuracy in inventory management.</a:t>
            </a:r>
            <a:endParaRPr sz="1300"/>
          </a:p>
          <a:p>
            <a:pPr indent="-311150" lvl="2" marL="1371600" rtl="0" algn="l">
              <a:spcBef>
                <a:spcPts val="0"/>
              </a:spcBef>
              <a:spcAft>
                <a:spcPts val="0"/>
              </a:spcAft>
              <a:buSzPts val="1300"/>
              <a:buChar char="■"/>
            </a:pPr>
            <a:r>
              <a:rPr lang="en" sz="1300"/>
              <a:t>Cost-effective: $50,000 initial installation, $200 per drone, economically competitive.</a:t>
            </a:r>
            <a:endParaRPr sz="1300"/>
          </a:p>
          <a:p>
            <a:pPr indent="-311150" lvl="1" marL="914400" rtl="0" algn="l">
              <a:spcBef>
                <a:spcPts val="0"/>
              </a:spcBef>
              <a:spcAft>
                <a:spcPts val="0"/>
              </a:spcAft>
              <a:buSzPts val="1300"/>
              <a:buChar char="○"/>
            </a:pPr>
            <a:r>
              <a:rPr b="1" lang="en" sz="1300"/>
              <a:t>Positioning in Technological Advancements</a:t>
            </a:r>
            <a:endParaRPr b="1" sz="1300"/>
          </a:p>
          <a:p>
            <a:pPr indent="-311150" lvl="2" marL="1371600" rtl="0" algn="l">
              <a:spcBef>
                <a:spcPts val="0"/>
              </a:spcBef>
              <a:spcAft>
                <a:spcPts val="0"/>
              </a:spcAft>
              <a:buSzPts val="1300"/>
              <a:buChar char="■"/>
            </a:pPr>
            <a:r>
              <a:rPr lang="en" sz="1300"/>
              <a:t>Amid warehousing advancements, drone-based cycle counting offers a unique approach.</a:t>
            </a:r>
            <a:endParaRPr sz="1300"/>
          </a:p>
          <a:p>
            <a:pPr indent="-311150" lvl="2" marL="1371600" rtl="0" algn="l">
              <a:spcBef>
                <a:spcPts val="0"/>
              </a:spcBef>
              <a:spcAft>
                <a:spcPts val="0"/>
              </a:spcAft>
              <a:buSzPts val="1300"/>
              <a:buChar char="■"/>
            </a:pPr>
            <a:r>
              <a:rPr lang="en" sz="1300"/>
              <a:t>Differentiates from technologies like Libiarobot and Kardex ASRS.</a:t>
            </a:r>
            <a:r>
              <a:rPr lang="en" sz="1300"/>
              <a:t>.</a:t>
            </a:r>
            <a:endParaRPr sz="1300"/>
          </a:p>
          <a:p>
            <a:pPr indent="0" lvl="0" marL="914400" rtl="0" algn="l">
              <a:spcBef>
                <a:spcPts val="1600"/>
              </a:spcBef>
              <a:spcAft>
                <a:spcPts val="0"/>
              </a:spcAft>
              <a:buNone/>
            </a:pPr>
            <a:r>
              <a:rPr lang="en"/>
              <a:t>Information taken from Interview with David Ardolino (Warehouse Consultant)</a:t>
            </a:r>
            <a:endParaRPr sz="13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0"/>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Customer Discovery Findings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856" name="Google Shape;856;p100"/>
          <p:cNvSpPr txBox="1"/>
          <p:nvPr>
            <p:ph idx="1" type="body"/>
          </p:nvPr>
        </p:nvSpPr>
        <p:spPr>
          <a:xfrm>
            <a:off x="-57238" y="905058"/>
            <a:ext cx="8064000" cy="3546900"/>
          </a:xfrm>
          <a:prstGeom prst="rect">
            <a:avLst/>
          </a:prstGeom>
        </p:spPr>
        <p:txBody>
          <a:bodyPr anchorCtr="0" anchor="t" bIns="91425" lIns="91425" spcFirstLastPara="1" rIns="91425" wrap="square" tIns="91425">
            <a:noAutofit/>
          </a:bodyPr>
          <a:lstStyle/>
          <a:p>
            <a:pPr indent="-323850" lvl="1" marL="914400" rtl="0" algn="l">
              <a:spcBef>
                <a:spcPts val="0"/>
              </a:spcBef>
              <a:spcAft>
                <a:spcPts val="0"/>
              </a:spcAft>
              <a:buSzPts val="1500"/>
              <a:buChar char="○"/>
            </a:pPr>
            <a:r>
              <a:rPr lang="en" sz="1500"/>
              <a:t>Common Problem: GPS</a:t>
            </a:r>
            <a:endParaRPr sz="1500"/>
          </a:p>
          <a:p>
            <a:pPr indent="-323850" lvl="2" marL="1371600" rtl="0" algn="l">
              <a:spcBef>
                <a:spcPts val="0"/>
              </a:spcBef>
              <a:spcAft>
                <a:spcPts val="0"/>
              </a:spcAft>
              <a:buSzPts val="1500"/>
              <a:buChar char="■"/>
            </a:pPr>
            <a:r>
              <a:rPr lang="en" sz="1500"/>
              <a:t>Very difficult to control drones in warehouses</a:t>
            </a:r>
            <a:endParaRPr sz="1500"/>
          </a:p>
          <a:p>
            <a:pPr indent="-323850" lvl="2" marL="1371600" rtl="0" algn="l">
              <a:spcBef>
                <a:spcPts val="0"/>
              </a:spcBef>
              <a:spcAft>
                <a:spcPts val="0"/>
              </a:spcAft>
              <a:buSzPts val="1500"/>
              <a:buChar char="■"/>
            </a:pPr>
            <a:r>
              <a:rPr lang="en" sz="1500"/>
              <a:t>Nothing much they can do with this problem because it is something they can control or fix to improve</a:t>
            </a:r>
            <a:endParaRPr sz="1500"/>
          </a:p>
          <a:p>
            <a:pPr indent="-323850" lvl="1" marL="914400" rtl="0" algn="l">
              <a:spcBef>
                <a:spcPts val="0"/>
              </a:spcBef>
              <a:spcAft>
                <a:spcPts val="0"/>
              </a:spcAft>
              <a:buSzPts val="1500"/>
              <a:buChar char="○"/>
            </a:pPr>
            <a:r>
              <a:rPr lang="en" sz="1500"/>
              <a:t>Tech in their Company</a:t>
            </a:r>
            <a:endParaRPr sz="1500"/>
          </a:p>
          <a:p>
            <a:pPr indent="-323850" lvl="2" marL="1371600" rtl="0" algn="l">
              <a:spcBef>
                <a:spcPts val="0"/>
              </a:spcBef>
              <a:spcAft>
                <a:spcPts val="0"/>
              </a:spcAft>
              <a:buSzPts val="1500"/>
              <a:buChar char="■"/>
            </a:pPr>
            <a:r>
              <a:rPr lang="en" sz="1500"/>
              <a:t>Warehouse are seem to be outdated and not suitable for technology to be incorporated into it</a:t>
            </a:r>
            <a:endParaRPr sz="1500"/>
          </a:p>
          <a:p>
            <a:pPr indent="-323850" lvl="2" marL="1371600" rtl="0" algn="l">
              <a:spcBef>
                <a:spcPts val="0"/>
              </a:spcBef>
              <a:spcAft>
                <a:spcPts val="0"/>
              </a:spcAft>
              <a:buSzPts val="1500"/>
              <a:buChar char="■"/>
            </a:pPr>
            <a:r>
              <a:rPr lang="en" sz="1500"/>
              <a:t>Companies want to be able to keep track of inventory as efficient as it can</a:t>
            </a:r>
            <a:endParaRPr sz="1500"/>
          </a:p>
          <a:p>
            <a:pPr indent="-323850" lvl="1" marL="914400" rtl="0" algn="l">
              <a:spcBef>
                <a:spcPts val="0"/>
              </a:spcBef>
              <a:spcAft>
                <a:spcPts val="0"/>
              </a:spcAft>
              <a:buSzPts val="1500"/>
              <a:buChar char="○"/>
            </a:pPr>
            <a:r>
              <a:rPr lang="en" sz="1500"/>
              <a:t>Miscellaneous</a:t>
            </a:r>
            <a:endParaRPr sz="1500"/>
          </a:p>
          <a:p>
            <a:pPr indent="-323850" lvl="2" marL="1371600" rtl="0" algn="l">
              <a:spcBef>
                <a:spcPts val="0"/>
              </a:spcBef>
              <a:spcAft>
                <a:spcPts val="0"/>
              </a:spcAft>
              <a:buSzPts val="1500"/>
              <a:buChar char="■"/>
            </a:pPr>
            <a:r>
              <a:rPr lang="en" sz="1500"/>
              <a:t>Companies are unaware of the benefits on drones and not likely brought up to the company</a:t>
            </a:r>
            <a:endParaRPr sz="1500"/>
          </a:p>
          <a:p>
            <a:pPr indent="-323850" lvl="2" marL="1371600" rtl="0" algn="l">
              <a:spcBef>
                <a:spcPts val="0"/>
              </a:spcBef>
              <a:spcAft>
                <a:spcPts val="0"/>
              </a:spcAft>
              <a:buSzPts val="1500"/>
              <a:buChar char="■"/>
            </a:pPr>
            <a:r>
              <a:rPr lang="en" sz="1500"/>
              <a:t>Price is also a strong factor if companies are willing to invest in drones</a:t>
            </a:r>
            <a:endParaRPr sz="1500"/>
          </a:p>
          <a:p>
            <a:pPr indent="0" lvl="0" marL="914400" rtl="0" algn="l">
              <a:spcBef>
                <a:spcPts val="1600"/>
              </a:spcBef>
              <a:spcAft>
                <a:spcPts val="0"/>
              </a:spcAft>
              <a:buNone/>
            </a:pPr>
            <a:r>
              <a:t/>
            </a:r>
            <a:endParaRPr sz="13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1"/>
          <p:cNvSpPr txBox="1"/>
          <p:nvPr>
            <p:ph type="title"/>
          </p:nvPr>
        </p:nvSpPr>
        <p:spPr>
          <a:xfrm>
            <a:off x="725850" y="2325550"/>
            <a:ext cx="57573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and Recommendations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0"/>
          <p:cNvPicPr preferRelativeResize="0"/>
          <p:nvPr/>
        </p:nvPicPr>
        <p:blipFill rotWithShape="1">
          <a:blip r:embed="rId3">
            <a:alphaModFix/>
          </a:blip>
          <a:srcRect b="0" l="11939" r="32988" t="0"/>
          <a:stretch/>
        </p:blipFill>
        <p:spPr>
          <a:xfrm>
            <a:off x="4925100" y="-6625"/>
            <a:ext cx="4246800" cy="5143500"/>
          </a:xfrm>
          <a:prstGeom prst="rect">
            <a:avLst/>
          </a:prstGeom>
          <a:noFill/>
          <a:ln>
            <a:noFill/>
          </a:ln>
        </p:spPr>
      </p:pic>
      <p:sp>
        <p:nvSpPr>
          <p:cNvPr id="279" name="Google Shape;279;p30"/>
          <p:cNvSpPr txBox="1"/>
          <p:nvPr>
            <p:ph type="title"/>
          </p:nvPr>
        </p:nvSpPr>
        <p:spPr>
          <a:xfrm>
            <a:off x="736125" y="492825"/>
            <a:ext cx="45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Competitors</a:t>
            </a:r>
            <a:endParaRPr sz="2000">
              <a:latin typeface="Montserrat"/>
              <a:ea typeface="Montserrat"/>
              <a:cs typeface="Montserrat"/>
              <a:sym typeface="Montserrat"/>
            </a:endParaRPr>
          </a:p>
        </p:txBody>
      </p:sp>
      <p:sp>
        <p:nvSpPr>
          <p:cNvPr id="280" name="Google Shape;280;p30"/>
          <p:cNvSpPr txBox="1"/>
          <p:nvPr>
            <p:ph idx="1" type="subTitle"/>
          </p:nvPr>
        </p:nvSpPr>
        <p:spPr>
          <a:xfrm>
            <a:off x="230400" y="934825"/>
            <a:ext cx="4537500" cy="3120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Wingtra</a:t>
            </a:r>
            <a:endParaRPr/>
          </a:p>
          <a:p>
            <a:pPr indent="-317500" lvl="1" marL="914400" rtl="0" algn="l">
              <a:lnSpc>
                <a:spcPct val="100000"/>
              </a:lnSpc>
              <a:spcBef>
                <a:spcPts val="1000"/>
              </a:spcBef>
              <a:spcAft>
                <a:spcPts val="0"/>
              </a:spcAft>
              <a:buSzPts val="1400"/>
              <a:buChar char="○"/>
            </a:pPr>
            <a:r>
              <a:rPr lang="en"/>
              <a:t>flight time of 59 minutes</a:t>
            </a:r>
            <a:endParaRPr/>
          </a:p>
          <a:p>
            <a:pPr indent="-317500" lvl="1" marL="914400" rtl="0" algn="l">
              <a:lnSpc>
                <a:spcPct val="100000"/>
              </a:lnSpc>
              <a:spcBef>
                <a:spcPts val="1600"/>
              </a:spcBef>
              <a:spcAft>
                <a:spcPts val="0"/>
              </a:spcAft>
              <a:buSzPts val="1400"/>
              <a:buChar char="○"/>
            </a:pPr>
            <a:r>
              <a:rPr lang="en"/>
              <a:t>accurate  multispectral images</a:t>
            </a:r>
            <a:endParaRPr/>
          </a:p>
          <a:p>
            <a:pPr indent="-317500" lvl="0" marL="457200" rtl="0" algn="l">
              <a:lnSpc>
                <a:spcPct val="100000"/>
              </a:lnSpc>
              <a:spcBef>
                <a:spcPts val="1600"/>
              </a:spcBef>
              <a:spcAft>
                <a:spcPts val="0"/>
              </a:spcAft>
              <a:buSzPts val="1400"/>
              <a:buChar char="●"/>
            </a:pPr>
            <a:r>
              <a:rPr lang="en"/>
              <a:t>SenseFly</a:t>
            </a:r>
            <a:endParaRPr/>
          </a:p>
          <a:p>
            <a:pPr indent="-317500" lvl="1" marL="914400" rtl="0" algn="l">
              <a:lnSpc>
                <a:spcPct val="100000"/>
              </a:lnSpc>
              <a:spcBef>
                <a:spcPts val="1000"/>
              </a:spcBef>
              <a:spcAft>
                <a:spcPts val="0"/>
              </a:spcAft>
              <a:buSzPts val="1400"/>
              <a:buChar char="○"/>
            </a:pPr>
            <a:r>
              <a:rPr lang="en"/>
              <a:t>flight time of 90 minutes</a:t>
            </a:r>
            <a:endParaRPr/>
          </a:p>
          <a:p>
            <a:pPr indent="-317500" lvl="1" marL="914400" rtl="0" algn="l">
              <a:lnSpc>
                <a:spcPct val="100000"/>
              </a:lnSpc>
              <a:spcBef>
                <a:spcPts val="1600"/>
              </a:spcBef>
              <a:spcAft>
                <a:spcPts val="0"/>
              </a:spcAft>
              <a:buSzPts val="1400"/>
              <a:buChar char="○"/>
            </a:pPr>
            <a:r>
              <a:rPr lang="en"/>
              <a:t>built-in management software which can help with data captures</a:t>
            </a:r>
            <a:endParaRPr/>
          </a:p>
          <a:p>
            <a:pPr indent="-317500" lvl="0" marL="457200" rtl="0" algn="l">
              <a:lnSpc>
                <a:spcPct val="100000"/>
              </a:lnSpc>
              <a:spcBef>
                <a:spcPts val="1600"/>
              </a:spcBef>
              <a:spcAft>
                <a:spcPts val="0"/>
              </a:spcAft>
              <a:buSzPts val="1400"/>
              <a:buChar char="●"/>
            </a:pPr>
            <a:r>
              <a:rPr lang="en"/>
              <a:t>DJI</a:t>
            </a:r>
            <a:endParaRPr/>
          </a:p>
          <a:p>
            <a:pPr indent="-317500" lvl="1" marL="914400" rtl="0" algn="l">
              <a:lnSpc>
                <a:spcPct val="100000"/>
              </a:lnSpc>
              <a:spcBef>
                <a:spcPts val="1000"/>
              </a:spcBef>
              <a:spcAft>
                <a:spcPts val="0"/>
              </a:spcAft>
              <a:buSzPts val="1400"/>
              <a:buChar char="○"/>
            </a:pPr>
            <a:r>
              <a:rPr lang="en"/>
              <a:t>multispectral sensors which can help with mapping forests</a:t>
            </a:r>
            <a:endParaRPr/>
          </a:p>
          <a:p>
            <a:pPr indent="-317500" lvl="1" marL="914400" rtl="0" algn="l">
              <a:lnSpc>
                <a:spcPct val="100000"/>
              </a:lnSpc>
              <a:spcBef>
                <a:spcPts val="1600"/>
              </a:spcBef>
              <a:spcAft>
                <a:spcPts val="0"/>
              </a:spcAft>
              <a:buSzPts val="1400"/>
              <a:buChar char="○"/>
            </a:pPr>
            <a:r>
              <a:rPr lang="en"/>
              <a:t>can classify water bodies, estimate water coverage, and monitor sewage</a:t>
            </a:r>
            <a:endParaRPr/>
          </a:p>
          <a:p>
            <a:pPr indent="0" lvl="0" marL="0" rtl="0" algn="l">
              <a:lnSpc>
                <a:spcPct val="100000"/>
              </a:lnSpc>
              <a:spcBef>
                <a:spcPts val="1600"/>
              </a:spcBef>
              <a:spcAft>
                <a:spcPts val="1000"/>
              </a:spcAft>
              <a:buNone/>
            </a:pPr>
            <a:r>
              <a:t/>
            </a:r>
            <a:endParaRPr/>
          </a:p>
        </p:txBody>
      </p:sp>
      <p:grpSp>
        <p:nvGrpSpPr>
          <p:cNvPr id="281" name="Google Shape;281;p30"/>
          <p:cNvGrpSpPr/>
          <p:nvPr/>
        </p:nvGrpSpPr>
        <p:grpSpPr>
          <a:xfrm flipH="1">
            <a:off x="8221050" y="2708050"/>
            <a:ext cx="670525" cy="3239750"/>
            <a:chOff x="146675" y="378750"/>
            <a:chExt cx="670525" cy="3239750"/>
          </a:xfrm>
        </p:grpSpPr>
        <p:sp>
          <p:nvSpPr>
            <p:cNvPr id="282" name="Google Shape;282;p30"/>
            <p:cNvSpPr/>
            <p:nvPr/>
          </p:nvSpPr>
          <p:spPr>
            <a:xfrm>
              <a:off x="540000" y="138650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46675" y="378750"/>
              <a:ext cx="277200" cy="223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2"/>
          <p:cNvSpPr txBox="1"/>
          <p:nvPr>
            <p:ph type="title"/>
          </p:nvPr>
        </p:nvSpPr>
        <p:spPr>
          <a:xfrm>
            <a:off x="540000"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Perspective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867" name="Google Shape;867;p102"/>
          <p:cNvSpPr txBox="1"/>
          <p:nvPr>
            <p:ph idx="1" type="body"/>
          </p:nvPr>
        </p:nvSpPr>
        <p:spPr>
          <a:xfrm>
            <a:off x="-57238" y="905058"/>
            <a:ext cx="8064000" cy="35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Promising Opportunity</a:t>
            </a:r>
            <a:endParaRPr b="1"/>
          </a:p>
          <a:p>
            <a:pPr indent="-317500" lvl="1" marL="914400" rtl="0" algn="l">
              <a:spcBef>
                <a:spcPts val="0"/>
              </a:spcBef>
              <a:spcAft>
                <a:spcPts val="0"/>
              </a:spcAft>
              <a:buSzPts val="1400"/>
              <a:buChar char="○"/>
            </a:pPr>
            <a:r>
              <a:rPr lang="en"/>
              <a:t>Dr. Anhdoh's interests align with the warehousing drone industry.</a:t>
            </a:r>
            <a:endParaRPr/>
          </a:p>
          <a:p>
            <a:pPr indent="-317500" lvl="1" marL="914400" rtl="0" algn="l">
              <a:spcBef>
                <a:spcPts val="0"/>
              </a:spcBef>
              <a:spcAft>
                <a:spcPts val="0"/>
              </a:spcAft>
              <a:buSzPts val="1400"/>
              <a:buChar char="○"/>
            </a:pPr>
            <a:r>
              <a:rPr lang="en"/>
              <a:t>Industry in early stages, poised for significant growth.</a:t>
            </a:r>
            <a:endParaRPr/>
          </a:p>
          <a:p>
            <a:pPr indent="-317500" lvl="0" marL="457200" rtl="0" algn="l">
              <a:spcBef>
                <a:spcPts val="0"/>
              </a:spcBef>
              <a:spcAft>
                <a:spcPts val="0"/>
              </a:spcAft>
              <a:buSzPts val="1400"/>
              <a:buChar char="●"/>
            </a:pPr>
            <a:r>
              <a:rPr b="1" lang="en"/>
              <a:t>Market Composition and Receptiveness</a:t>
            </a:r>
            <a:endParaRPr b="1"/>
          </a:p>
          <a:p>
            <a:pPr indent="-317500" lvl="1" marL="914400" rtl="0" algn="l">
              <a:spcBef>
                <a:spcPts val="0"/>
              </a:spcBef>
              <a:spcAft>
                <a:spcPts val="0"/>
              </a:spcAft>
              <a:buSzPts val="1400"/>
              <a:buChar char="○"/>
            </a:pPr>
            <a:r>
              <a:rPr lang="en"/>
              <a:t>Few major players, ample room for new entrants.</a:t>
            </a:r>
            <a:endParaRPr/>
          </a:p>
          <a:p>
            <a:pPr indent="-317500" lvl="1" marL="914400" rtl="0" algn="l">
              <a:spcBef>
                <a:spcPts val="0"/>
              </a:spcBef>
              <a:spcAft>
                <a:spcPts val="0"/>
              </a:spcAft>
              <a:buSzPts val="1400"/>
              <a:buChar char="○"/>
            </a:pPr>
            <a:r>
              <a:rPr lang="en"/>
              <a:t>Recognized need for drone technology in warehouses.</a:t>
            </a:r>
            <a:endParaRPr/>
          </a:p>
          <a:p>
            <a:pPr indent="-317500" lvl="1" marL="914400" rtl="0" algn="l">
              <a:spcBef>
                <a:spcPts val="0"/>
              </a:spcBef>
              <a:spcAft>
                <a:spcPts val="0"/>
              </a:spcAft>
              <a:buSzPts val="1400"/>
              <a:buChar char="○"/>
            </a:pPr>
            <a:r>
              <a:rPr lang="en"/>
              <a:t>Vast potential customer base in the US warehouses</a:t>
            </a:r>
            <a:r>
              <a:rPr lang="en"/>
              <a:t>.</a:t>
            </a:r>
            <a:endParaRPr/>
          </a:p>
          <a:p>
            <a:pPr indent="-317500" lvl="0" marL="457200" rtl="0" algn="l">
              <a:spcBef>
                <a:spcPts val="0"/>
              </a:spcBef>
              <a:spcAft>
                <a:spcPts val="0"/>
              </a:spcAft>
              <a:buSzPts val="1400"/>
              <a:buChar char="●"/>
            </a:pPr>
            <a:r>
              <a:rPr b="1" lang="en"/>
              <a:t>Untapped Niche</a:t>
            </a:r>
            <a:endParaRPr b="1"/>
          </a:p>
          <a:p>
            <a:pPr indent="-317500" lvl="1" marL="914400" rtl="0" algn="l">
              <a:spcBef>
                <a:spcPts val="0"/>
              </a:spcBef>
              <a:spcAft>
                <a:spcPts val="0"/>
              </a:spcAft>
              <a:buSzPts val="1400"/>
              <a:buChar char="○"/>
            </a:pPr>
            <a:r>
              <a:rPr lang="en"/>
              <a:t>Warehouse drone technology for inventory management is largely untapped.</a:t>
            </a:r>
            <a:endParaRPr/>
          </a:p>
          <a:p>
            <a:pPr indent="-317500" lvl="1" marL="914400" rtl="0" algn="l">
              <a:spcBef>
                <a:spcPts val="0"/>
              </a:spcBef>
              <a:spcAft>
                <a:spcPts val="0"/>
              </a:spcAft>
              <a:buSzPts val="1400"/>
              <a:buChar char="○"/>
            </a:pPr>
            <a:r>
              <a:rPr lang="en"/>
              <a:t>Unique niche for The Apollon Company to capitalize on.</a:t>
            </a:r>
            <a:endParaRPr/>
          </a:p>
          <a:p>
            <a:pPr indent="-317500" lvl="0" marL="457200" rtl="0" algn="l">
              <a:spcBef>
                <a:spcPts val="0"/>
              </a:spcBef>
              <a:spcAft>
                <a:spcPts val="0"/>
              </a:spcAft>
              <a:buSzPts val="1400"/>
              <a:buChar char="●"/>
            </a:pPr>
            <a:r>
              <a:rPr b="1" lang="en"/>
              <a:t>Educational Challenge and Opportunity</a:t>
            </a:r>
            <a:endParaRPr b="1"/>
          </a:p>
          <a:p>
            <a:pPr indent="-317500" lvl="1" marL="914400" rtl="0" algn="l">
              <a:spcBef>
                <a:spcPts val="0"/>
              </a:spcBef>
              <a:spcAft>
                <a:spcPts val="0"/>
              </a:spcAft>
              <a:buSzPts val="1400"/>
              <a:buChar char="○"/>
            </a:pPr>
            <a:r>
              <a:rPr lang="en"/>
              <a:t>Market lacks awareness of drone technology benefits.</a:t>
            </a:r>
            <a:endParaRPr/>
          </a:p>
          <a:p>
            <a:pPr indent="-317500" lvl="1" marL="914400" rtl="0" algn="l">
              <a:spcBef>
                <a:spcPts val="0"/>
              </a:spcBef>
              <a:spcAft>
                <a:spcPts val="0"/>
              </a:spcAft>
              <a:buSzPts val="1400"/>
              <a:buChar char="○"/>
            </a:pPr>
            <a:r>
              <a:rPr lang="en"/>
              <a:t>Challenge: Educate the market.</a:t>
            </a:r>
            <a:endParaRPr/>
          </a:p>
          <a:p>
            <a:pPr indent="-317500" lvl="1" marL="914400" rtl="0" algn="l">
              <a:spcBef>
                <a:spcPts val="0"/>
              </a:spcBef>
              <a:spcAft>
                <a:spcPts val="0"/>
              </a:spcAft>
              <a:buSzPts val="1400"/>
              <a:buChar char="○"/>
            </a:pPr>
            <a:r>
              <a:rPr lang="en"/>
              <a:t>Opportunity: Market penetration and brand establishment.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4569000" y="3112550"/>
            <a:ext cx="4575000" cy="6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Insurance and Risk Assessment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SEO Strategy by Slidesgo">
  <a:themeElements>
    <a:clrScheme name="Simple Light">
      <a:dk1>
        <a:srgbClr val="35535B"/>
      </a:dk1>
      <a:lt1>
        <a:srgbClr val="FFFFFF"/>
      </a:lt1>
      <a:dk2>
        <a:srgbClr val="666666"/>
      </a:dk2>
      <a:lt2>
        <a:srgbClr val="FFFFFF"/>
      </a:lt2>
      <a:accent1>
        <a:srgbClr val="E14D4D"/>
      </a:accent1>
      <a:accent2>
        <a:srgbClr val="35535B"/>
      </a:accent2>
      <a:accent3>
        <a:srgbClr val="8ED9DC"/>
      </a:accent3>
      <a:accent4>
        <a:srgbClr val="999999"/>
      </a:accent4>
      <a:accent5>
        <a:srgbClr val="35535B"/>
      </a:accent5>
      <a:accent6>
        <a:srgbClr val="E14D4D"/>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